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17"/>
  </p:notesMasterIdLst>
  <p:sldIdLst>
    <p:sldId id="256" r:id="rId3"/>
    <p:sldId id="270" r:id="rId4"/>
    <p:sldId id="271" r:id="rId5"/>
    <p:sldId id="272"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embeddedFontLst>
    <p:embeddedFont>
      <p:font typeface="Book Antiqua" panose="02040602050305030304" pitchFamily="18" charset="0"/>
      <p:regular r:id="rId18"/>
      <p:bold r:id="rId19"/>
      <p:italic r:id="rId20"/>
      <p:boldItalic r:id="rId21"/>
    </p:embeddedFon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Lustria" panose="020B0604020202020204" charset="0"/>
      <p:regular r:id="rId28"/>
    </p:embeddedFont>
    <p:embeddedFont>
      <p:font typeface="Montserrat" panose="000005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gelmtZArHLp45R6F7BG+JzzdP4e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61754" autoAdjust="0"/>
  </p:normalViewPr>
  <p:slideViewPr>
    <p:cSldViewPr snapToGrid="0">
      <p:cViewPr varScale="1">
        <p:scale>
          <a:sx n="114" d="100"/>
          <a:sy n="114" d="100"/>
        </p:scale>
        <p:origin x="46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012b9d482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12012b9d482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37a445f00b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137a445f00b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37a2991a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37a2991a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2012b9d482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2012b9d482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Los datos utilizados son abiertos y pertenecen la base de datos de la UNE Secretaria de Movilidad – Subsecretaria Técnica </a:t>
            </a:r>
            <a:r>
              <a:rPr lang="es-MX" b="1" dirty="0"/>
              <a:t>(CLICK 1)</a:t>
            </a:r>
            <a:r>
              <a:rPr lang="es-MX" dirty="0"/>
              <a:t>  de la </a:t>
            </a:r>
            <a:r>
              <a:rPr lang="es-MX" dirty="0" err="1"/>
              <a:t>Alcadia</a:t>
            </a:r>
            <a:r>
              <a:rPr lang="es-MX" dirty="0"/>
              <a:t> de Medellín, disponibles en la pagina. </a:t>
            </a:r>
          </a:p>
          <a:p>
            <a:pPr marL="0" lvl="0" indent="0" algn="l" rtl="0">
              <a:spcBef>
                <a:spcPts val="0"/>
              </a:spcBef>
              <a:spcAft>
                <a:spcPts val="0"/>
              </a:spcAft>
              <a:buNone/>
            </a:pPr>
            <a:endParaRPr lang="es-MX" dirty="0"/>
          </a:p>
          <a:p>
            <a:pPr marL="0" lvl="0" indent="0" algn="l" rtl="0">
              <a:spcBef>
                <a:spcPts val="0"/>
              </a:spcBef>
              <a:spcAft>
                <a:spcPts val="0"/>
              </a:spcAft>
              <a:buNone/>
            </a:pPr>
            <a:r>
              <a:rPr lang="es-MX" dirty="0"/>
              <a:t>Antes que nada, podemos describir al Incidente de Transito. ”Como</a:t>
            </a:r>
            <a:r>
              <a:rPr lang="es-MX" i="1" dirty="0"/>
              <a:t> un evento generalmente involuntario, generado al menos por un </a:t>
            </a:r>
            <a:r>
              <a:rPr lang="es-MX" i="1" dirty="0" err="1"/>
              <a:t>vehiculo</a:t>
            </a:r>
            <a:r>
              <a:rPr lang="es-MX" i="1" dirty="0"/>
              <a:t> en movimiento, que causa daños a personas y bienes involucrados en el, e igualmente afecta la normal </a:t>
            </a:r>
            <a:r>
              <a:rPr lang="es-MX" i="1" dirty="0" err="1"/>
              <a:t>circulacion</a:t>
            </a:r>
            <a:r>
              <a:rPr lang="es-MX" i="1" dirty="0"/>
              <a:t> de los vehículos que se movilizan por la </a:t>
            </a:r>
            <a:r>
              <a:rPr lang="es-MX" i="1" dirty="0" err="1"/>
              <a:t>via</a:t>
            </a:r>
            <a:r>
              <a:rPr lang="es-MX" i="1" dirty="0"/>
              <a:t> o </a:t>
            </a:r>
            <a:r>
              <a:rPr lang="es-MX" i="1" dirty="0" err="1"/>
              <a:t>vias</a:t>
            </a:r>
            <a:r>
              <a:rPr lang="es-MX" i="1" dirty="0"/>
              <a:t> comprendidas en el lugar del hecho”</a:t>
            </a:r>
          </a:p>
          <a:p>
            <a:pPr marL="0" lvl="0" indent="0" algn="l" rtl="0">
              <a:spcBef>
                <a:spcPts val="0"/>
              </a:spcBef>
              <a:spcAft>
                <a:spcPts val="0"/>
              </a:spcAft>
              <a:buNone/>
            </a:pPr>
            <a:r>
              <a:rPr lang="es-MX" i="1" dirty="0"/>
              <a:t> </a:t>
            </a:r>
            <a:r>
              <a:rPr lang="es-MX" dirty="0"/>
              <a:t> </a:t>
            </a:r>
          </a:p>
          <a:p>
            <a:pPr marL="0" lvl="0" indent="0" algn="l" rtl="0">
              <a:spcBef>
                <a:spcPts val="0"/>
              </a:spcBef>
              <a:spcAft>
                <a:spcPts val="0"/>
              </a:spcAft>
              <a:buNone/>
            </a:pPr>
            <a:r>
              <a:rPr lang="es-MX" dirty="0"/>
              <a:t>A medida que nuestros sistemas de informacion evolucionan, se facilita la recolección, administración y almacenamiento de informacion que permita la búsqueda de soluciones y medidas para la prevención de los Accidentes.</a:t>
            </a:r>
          </a:p>
          <a:p>
            <a:pPr marL="0" lvl="0" indent="0" algn="l" rtl="0">
              <a:spcBef>
                <a:spcPts val="0"/>
              </a:spcBef>
              <a:spcAft>
                <a:spcPts val="0"/>
              </a:spcAft>
              <a:buNone/>
            </a:pPr>
            <a:endParaRPr lang="es-MX" dirty="0"/>
          </a:p>
          <a:p>
            <a:pPr marL="0" lvl="0" indent="0" algn="l" rtl="0">
              <a:spcBef>
                <a:spcPts val="0"/>
              </a:spcBef>
              <a:spcAft>
                <a:spcPts val="0"/>
              </a:spcAft>
              <a:buNone/>
            </a:pPr>
            <a:r>
              <a:rPr lang="es-MX" dirty="0"/>
              <a:t>La </a:t>
            </a:r>
            <a:r>
              <a:rPr lang="es-MX" dirty="0" err="1"/>
              <a:t>Alcaldia</a:t>
            </a:r>
            <a:r>
              <a:rPr lang="es-MX" dirty="0"/>
              <a:t> de </a:t>
            </a:r>
            <a:r>
              <a:rPr lang="es-MX" dirty="0" err="1"/>
              <a:t>Medellin</a:t>
            </a:r>
            <a:r>
              <a:rPr lang="es-MX" dirty="0"/>
              <a:t> ha dado un paso adelante utilizando esta tecnología y liberando informacion desde el </a:t>
            </a:r>
            <a:r>
              <a:rPr lang="es-MX" b="1" dirty="0"/>
              <a:t>(CLICK 2)</a:t>
            </a:r>
            <a:r>
              <a:rPr lang="es-MX" b="0" dirty="0"/>
              <a:t> para que se puedan plantear nuevas formas de abordar esta problemática basada en los datos recopilados. Realizar con ellos análisis mas detallados para llevar adelante acciones que permitan reducir la cantidad de estos trágico eventos.</a:t>
            </a:r>
          </a:p>
          <a:p>
            <a:pPr marL="0" lvl="0" indent="0" algn="l" rtl="0">
              <a:spcBef>
                <a:spcPts val="0"/>
              </a:spcBef>
              <a:spcAft>
                <a:spcPts val="0"/>
              </a:spcAft>
              <a:buNone/>
            </a:pPr>
            <a:endParaRPr lang="es-MX" b="0" dirty="0"/>
          </a:p>
          <a:p>
            <a:pPr marL="0" lvl="0" indent="0" algn="l" rtl="0">
              <a:spcBef>
                <a:spcPts val="0"/>
              </a:spcBef>
              <a:spcAft>
                <a:spcPts val="0"/>
              </a:spcAft>
              <a:buNone/>
            </a:pPr>
            <a:r>
              <a:rPr lang="es-MX" b="0" dirty="0"/>
              <a:t>Nuestro Objetivo es  estudiar, analizar y comprender </a:t>
            </a:r>
            <a:r>
              <a:rPr lang="es-MX" b="1" dirty="0"/>
              <a:t>(CLICK 3)</a:t>
            </a:r>
            <a:r>
              <a:rPr lang="es-MX" b="0" dirty="0"/>
              <a:t> los datos y su complejidad para obtener informacion sobre la ocurrencia de los accidentes viales para disminuir y prevenir los mismos.</a:t>
            </a:r>
            <a:r>
              <a:rPr lang="es-MX" b="1" dirty="0"/>
              <a:t> </a:t>
            </a:r>
            <a:r>
              <a:rPr lang="es-MX" b="0" dirty="0"/>
              <a:t> </a:t>
            </a:r>
          </a:p>
          <a:p>
            <a:pPr marL="0" lvl="0" indent="0" algn="l" rtl="0">
              <a:spcBef>
                <a:spcPts val="0"/>
              </a:spcBef>
              <a:spcAft>
                <a:spcPts val="0"/>
              </a:spcAft>
              <a:buNone/>
            </a:pPr>
            <a:r>
              <a:rPr lang="es-MX" b="0" dirty="0"/>
              <a:t>Lo vamos a encarar aplicando modelos de Machine </a:t>
            </a:r>
            <a:r>
              <a:rPr lang="es-MX" b="0" dirty="0" err="1"/>
              <a:t>Learning</a:t>
            </a:r>
            <a:r>
              <a:rPr lang="es-MX" b="0" dirty="0"/>
              <a:t> </a:t>
            </a:r>
            <a:r>
              <a:rPr lang="es-MX" b="1" dirty="0"/>
              <a:t>(CLICK 4)</a:t>
            </a:r>
            <a:r>
              <a:rPr lang="es-MX" b="0" dirty="0"/>
              <a:t>para detectar los patrones y determinar los factores que generan los accidentes de transito, usando estas herramientas como apoyo para la toma de </a:t>
            </a:r>
            <a:r>
              <a:rPr lang="es-MX" b="0" dirty="0" err="1"/>
              <a:t>desiciones</a:t>
            </a:r>
            <a:r>
              <a:rPr lang="es-MX" b="0" dirty="0"/>
              <a:t> frente a estos hechos. </a:t>
            </a:r>
          </a:p>
        </p:txBody>
      </p:sp>
      <p:sp>
        <p:nvSpPr>
          <p:cNvPr id="168" name="Google Shape;168;p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9333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Entonces vamos a tomar el data set de datos que libero la </a:t>
            </a:r>
            <a:r>
              <a:rPr lang="es-MX" dirty="0" err="1"/>
              <a:t>Alcaldia</a:t>
            </a:r>
            <a:r>
              <a:rPr lang="es-MX" dirty="0"/>
              <a:t> de </a:t>
            </a:r>
            <a:r>
              <a:rPr lang="es-MX" dirty="0" err="1"/>
              <a:t>medellin</a:t>
            </a:r>
            <a:r>
              <a:rPr lang="es-MX" dirty="0"/>
              <a:t> con la siguiente informacion. En una primera exploración </a:t>
            </a:r>
            <a:r>
              <a:rPr lang="es-MX" b="1" dirty="0"/>
              <a:t>(CLICK 1)</a:t>
            </a:r>
            <a:r>
              <a:rPr lang="es-MX" b="0" dirty="0"/>
              <a:t> vemos que esta base de datos esta conformada por 19 columnas que identifican las distintas variables registradas y vemos que todas al momento de la importación y por el contenido se definieron de tipo OBJECT (</a:t>
            </a:r>
            <a:r>
              <a:rPr lang="es-MX" b="0" dirty="0" err="1"/>
              <a:t>String</a:t>
            </a:r>
            <a:r>
              <a:rPr lang="es-MX" b="0" dirty="0"/>
              <a:t>) </a:t>
            </a:r>
            <a:r>
              <a:rPr lang="es-MX" b="1" dirty="0"/>
              <a:t>(CLICK 2)</a:t>
            </a:r>
            <a:r>
              <a:rPr lang="es-MX" b="0" dirty="0"/>
              <a:t> cuenta con 235843 </a:t>
            </a:r>
            <a:r>
              <a:rPr lang="es-MX" b="1" dirty="0"/>
              <a:t>(CLICK 3)</a:t>
            </a:r>
            <a:r>
              <a:rPr lang="es-MX" b="0" dirty="0"/>
              <a:t> y la base liberada en principio posee muy pocos datos nulos.</a:t>
            </a:r>
          </a:p>
          <a:p>
            <a:pPr marL="0" lvl="0" indent="0" algn="l" rtl="0">
              <a:spcBef>
                <a:spcPts val="0"/>
              </a:spcBef>
              <a:spcAft>
                <a:spcPts val="0"/>
              </a:spcAft>
              <a:buNone/>
            </a:pPr>
            <a:endParaRPr lang="es-MX" b="0" dirty="0"/>
          </a:p>
          <a:p>
            <a:pPr marL="0" lvl="0" indent="0" algn="l" rtl="0">
              <a:spcBef>
                <a:spcPts val="0"/>
              </a:spcBef>
              <a:spcAft>
                <a:spcPts val="0"/>
              </a:spcAft>
              <a:buNone/>
            </a:pPr>
            <a:r>
              <a:rPr lang="es-MX" b="0" dirty="0"/>
              <a:t>Considerando la informacion que contienen las variables del data set a pesar del tipo con la cual fueron importadas para su análisis, realizamos una primera exploración de los datos observando los valores únicos y podemos clasificarlas como </a:t>
            </a:r>
          </a:p>
          <a:p>
            <a:pPr marL="0" lvl="0" indent="0" algn="l" rtl="0">
              <a:spcBef>
                <a:spcPts val="0"/>
              </a:spcBef>
              <a:spcAft>
                <a:spcPts val="0"/>
              </a:spcAft>
              <a:buNone/>
            </a:pPr>
            <a:endParaRPr lang="es-MX" b="0" dirty="0"/>
          </a:p>
          <a:p>
            <a:pPr marL="0" lvl="0" indent="0" algn="l" rtl="0">
              <a:spcBef>
                <a:spcPts val="0"/>
              </a:spcBef>
              <a:spcAft>
                <a:spcPts val="0"/>
              </a:spcAft>
              <a:buNone/>
            </a:pPr>
            <a:r>
              <a:rPr lang="es-MX" b="1" dirty="0"/>
              <a:t>(CLICK 4)</a:t>
            </a:r>
            <a:r>
              <a:rPr lang="es-MX" b="0" dirty="0"/>
              <a:t> y </a:t>
            </a:r>
            <a:r>
              <a:rPr lang="es-MX" b="1" dirty="0"/>
              <a:t>(CLICK 5). </a:t>
            </a:r>
            <a:r>
              <a:rPr lang="es-MX" b="0" dirty="0"/>
              <a:t>A su ves a las variables que se fijaron como categóricas podemos subdividirlas en </a:t>
            </a:r>
            <a:r>
              <a:rPr lang="es-MX" b="1" dirty="0"/>
              <a:t>(CLICK 6) (CLICK 7)</a:t>
            </a:r>
            <a:r>
              <a:rPr lang="es-MX" b="0" dirty="0"/>
              <a:t>.</a:t>
            </a:r>
            <a:r>
              <a:rPr lang="es-MX" b="1" dirty="0"/>
              <a:t> </a:t>
            </a:r>
            <a:r>
              <a:rPr lang="es-MX" b="0" dirty="0"/>
              <a:t>Como </a:t>
            </a:r>
            <a:r>
              <a:rPr lang="es-MX" b="1" dirty="0"/>
              <a:t>ORDINALES (CLICK 8)</a:t>
            </a:r>
            <a:r>
              <a:rPr lang="es-MX" b="0" dirty="0"/>
              <a:t> porque definen un orden o secuencia de la informacion</a:t>
            </a:r>
            <a:r>
              <a:rPr lang="es-MX" b="1" dirty="0"/>
              <a:t> </a:t>
            </a:r>
            <a:r>
              <a:rPr lang="es-MX" b="0" dirty="0"/>
              <a:t>tenemos ……… En cuanto a </a:t>
            </a:r>
            <a:r>
              <a:rPr lang="es-MX" b="1" dirty="0"/>
              <a:t>NOMINALES (CLICK 9) </a:t>
            </a:r>
            <a:r>
              <a:rPr lang="es-MX" b="0" dirty="0"/>
              <a:t>porque definen una clasificación de los datos tenemos…….</a:t>
            </a:r>
          </a:p>
          <a:p>
            <a:pPr marL="0" lvl="0" indent="0" algn="l" rtl="0">
              <a:spcBef>
                <a:spcPts val="0"/>
              </a:spcBef>
              <a:spcAft>
                <a:spcPts val="0"/>
              </a:spcAft>
              <a:buNone/>
            </a:pPr>
            <a:endParaRPr lang="es-MX" b="0" dirty="0"/>
          </a:p>
          <a:p>
            <a:pPr marL="0" lvl="0" indent="0" algn="l" rtl="0">
              <a:spcBef>
                <a:spcPts val="0"/>
              </a:spcBef>
              <a:spcAft>
                <a:spcPts val="0"/>
              </a:spcAft>
              <a:buNone/>
            </a:pPr>
            <a:r>
              <a:rPr lang="es-MX" b="0" dirty="0"/>
              <a:t>A</a:t>
            </a:r>
            <a:r>
              <a:rPr lang="es-AR" b="0" dirty="0"/>
              <a:t>hora las variable que se definieron como cuantitativas podemos subdividirlas en (</a:t>
            </a:r>
            <a:r>
              <a:rPr lang="es-MX" b="1" dirty="0"/>
              <a:t>CLICK 10) (CLICK 11)</a:t>
            </a:r>
            <a:r>
              <a:rPr lang="es-MX" b="0" dirty="0"/>
              <a:t>.</a:t>
            </a:r>
            <a:r>
              <a:rPr lang="es-MX" b="1" dirty="0"/>
              <a:t> </a:t>
            </a:r>
            <a:r>
              <a:rPr lang="es-MX" b="0" dirty="0"/>
              <a:t>Como </a:t>
            </a:r>
            <a:r>
              <a:rPr lang="es-MX" b="1" dirty="0"/>
              <a:t>DISCRETAS (CLICK 12)</a:t>
            </a:r>
            <a:r>
              <a:rPr lang="es-MX" b="0" dirty="0"/>
              <a:t> tenemos ……….porque son datos que están dentro del conjunto de números enteros. En cuanto a </a:t>
            </a:r>
            <a:r>
              <a:rPr lang="es-MX" b="1" dirty="0"/>
              <a:t>CONTINUAS (CLICK 13)</a:t>
            </a:r>
            <a:r>
              <a:rPr lang="es-MX" b="0" dirty="0"/>
              <a:t> tenemos la ……</a:t>
            </a:r>
            <a:r>
              <a:rPr lang="es-MX" b="1" dirty="0"/>
              <a:t> </a:t>
            </a:r>
            <a:r>
              <a:rPr lang="es-MX" b="0" dirty="0"/>
              <a:t>porque sus datos son parte del conjunto de numero reales</a:t>
            </a:r>
            <a:endParaRPr b="0" dirty="0"/>
          </a:p>
        </p:txBody>
      </p:sp>
      <p:sp>
        <p:nvSpPr>
          <p:cNvPr id="175" name="Google Shape;175;p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1756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4: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Ahora de la exploración de los datos que realizamos en el paso anterior es necesario realizar pequeños ajustes sobre los datos almacenados en el data set para que podamos realizar un optimo proceso de análisis y visualización.</a:t>
            </a:r>
          </a:p>
          <a:p>
            <a:pPr marL="0" lvl="0" indent="0" algn="l" rtl="0">
              <a:spcBef>
                <a:spcPts val="0"/>
              </a:spcBef>
              <a:spcAft>
                <a:spcPts val="0"/>
              </a:spcAft>
              <a:buNone/>
            </a:pPr>
            <a:r>
              <a:rPr lang="es-MX" dirty="0"/>
              <a:t>Entonces tomamos la misma clasificación de las variables que definimos en la filmina anterior </a:t>
            </a:r>
            <a:r>
              <a:rPr lang="es-MX" b="1" dirty="0"/>
              <a:t>(CLICK 1) (CLICK 2)</a:t>
            </a:r>
            <a:r>
              <a:rPr lang="es-MX" b="0" dirty="0"/>
              <a:t>. </a:t>
            </a:r>
          </a:p>
          <a:p>
            <a:pPr marL="0" lvl="0" indent="0" algn="l" rtl="0">
              <a:spcBef>
                <a:spcPts val="0"/>
              </a:spcBef>
              <a:spcAft>
                <a:spcPts val="0"/>
              </a:spcAft>
              <a:buNone/>
            </a:pPr>
            <a:r>
              <a:rPr lang="es-MX" b="0" dirty="0"/>
              <a:t>Para las variables que habíamos definido como categóricas </a:t>
            </a:r>
            <a:r>
              <a:rPr lang="es-MX" b="1" dirty="0"/>
              <a:t>(CLICK 3) </a:t>
            </a:r>
            <a:r>
              <a:rPr lang="es-MX" b="0" dirty="0"/>
              <a:t>para el mes …… </a:t>
            </a:r>
            <a:r>
              <a:rPr lang="es-MX" b="1" dirty="0"/>
              <a:t>(CLICK 4)</a:t>
            </a:r>
            <a:r>
              <a:rPr lang="es-MX" b="0" dirty="0"/>
              <a:t> para el </a:t>
            </a:r>
            <a:r>
              <a:rPr lang="es-MX" b="0" dirty="0" err="1"/>
              <a:t>grupo_edad</a:t>
            </a:r>
            <a:r>
              <a:rPr lang="es-MX" b="0" dirty="0"/>
              <a:t>……., </a:t>
            </a:r>
            <a:r>
              <a:rPr lang="es-MX" b="1" dirty="0"/>
              <a:t>(CLICK 5)</a:t>
            </a:r>
            <a:r>
              <a:rPr lang="es-MX" b="0" dirty="0"/>
              <a:t> en el caso del sexo ……… y por </a:t>
            </a:r>
            <a:r>
              <a:rPr lang="es-MX" b="0" dirty="0" err="1"/>
              <a:t>uiltimo</a:t>
            </a:r>
            <a:r>
              <a:rPr lang="es-MX" b="0" dirty="0"/>
              <a:t> </a:t>
            </a:r>
            <a:r>
              <a:rPr lang="es-MX" b="1" dirty="0"/>
              <a:t>(CLICK 6)</a:t>
            </a:r>
            <a:r>
              <a:rPr lang="es-MX" b="0" dirty="0"/>
              <a:t> la condición …….. En síntesis para </a:t>
            </a:r>
            <a:r>
              <a:rPr lang="es-MX" b="1" dirty="0"/>
              <a:t>(CLICK 7)</a:t>
            </a:r>
            <a:r>
              <a:rPr lang="es-MX" b="0" dirty="0"/>
              <a:t> las variables categóricas…….</a:t>
            </a:r>
          </a:p>
          <a:p>
            <a:pPr marL="0" lvl="0" indent="0" algn="l" rtl="0">
              <a:spcBef>
                <a:spcPts val="0"/>
              </a:spcBef>
              <a:spcAft>
                <a:spcPts val="0"/>
              </a:spcAft>
              <a:buNone/>
            </a:pPr>
            <a:endParaRPr lang="es-MX" b="0" dirty="0"/>
          </a:p>
          <a:p>
            <a:pPr marL="0" lvl="0" indent="0" algn="l" rtl="0">
              <a:spcBef>
                <a:spcPts val="0"/>
              </a:spcBef>
              <a:spcAft>
                <a:spcPts val="0"/>
              </a:spcAft>
              <a:buNone/>
            </a:pPr>
            <a:r>
              <a:rPr lang="es-MX" b="0" dirty="0"/>
              <a:t>Ahora analizando la variables cuantitativas </a:t>
            </a:r>
            <a:r>
              <a:rPr lang="es-MX" b="1" dirty="0"/>
              <a:t>(CLICK 8) </a:t>
            </a:r>
            <a:r>
              <a:rPr lang="es-MX" b="0" dirty="0"/>
              <a:t>para la edad…… </a:t>
            </a:r>
            <a:r>
              <a:rPr lang="es-MX" b="1" dirty="0"/>
              <a:t>(CLICK 9)</a:t>
            </a:r>
            <a:r>
              <a:rPr lang="es-MX" b="0" dirty="0"/>
              <a:t> para el </a:t>
            </a:r>
            <a:r>
              <a:rPr lang="es-MX" b="0" dirty="0" err="1"/>
              <a:t>numero_dia</a:t>
            </a:r>
            <a:r>
              <a:rPr lang="es-MX" b="0" dirty="0"/>
              <a:t>……., </a:t>
            </a:r>
            <a:r>
              <a:rPr lang="es-MX" b="1" dirty="0"/>
              <a:t>(CLICK 10)</a:t>
            </a:r>
            <a:r>
              <a:rPr lang="es-MX" b="0" dirty="0"/>
              <a:t> en el caso de la hora………, </a:t>
            </a:r>
            <a:r>
              <a:rPr lang="es-MX" b="1" dirty="0"/>
              <a:t>(CLICK 11) </a:t>
            </a:r>
            <a:r>
              <a:rPr lang="es-MX" b="0" dirty="0"/>
              <a:t>para el radicando, la latitud </a:t>
            </a:r>
            <a:r>
              <a:rPr lang="es-MX" b="1" dirty="0"/>
              <a:t>(CLICK 12)</a:t>
            </a:r>
            <a:r>
              <a:rPr lang="es-MX" b="0" dirty="0"/>
              <a:t> y la longitud </a:t>
            </a:r>
            <a:r>
              <a:rPr lang="es-MX" b="1" dirty="0"/>
              <a:t>(CLICK 13) (CLICK 14)</a:t>
            </a:r>
            <a:endParaRPr lang="es-MX" b="0" dirty="0"/>
          </a:p>
          <a:p>
            <a:pPr marL="0" lvl="0" indent="0" algn="l" rtl="0">
              <a:spcBef>
                <a:spcPts val="0"/>
              </a:spcBef>
              <a:spcAft>
                <a:spcPts val="0"/>
              </a:spcAft>
              <a:buNone/>
            </a:pPr>
            <a:endParaRPr lang="es-MX" b="0" dirty="0"/>
          </a:p>
          <a:p>
            <a:pPr marL="0" lvl="0" indent="0" algn="l" rtl="0">
              <a:spcBef>
                <a:spcPts val="0"/>
              </a:spcBef>
              <a:spcAft>
                <a:spcPts val="0"/>
              </a:spcAft>
              <a:buNone/>
            </a:pPr>
            <a:r>
              <a:rPr lang="es-MX" b="0" dirty="0"/>
              <a:t>Por lo tanto una vez aplicada esta </a:t>
            </a:r>
            <a:r>
              <a:rPr lang="es-MX" b="1" dirty="0"/>
              <a:t>(CLICK 15)</a:t>
            </a:r>
            <a:r>
              <a:rPr lang="es-MX" b="0" dirty="0"/>
              <a:t> corrección de datos atípicos y ajustando los valores del data set se dejaron corregidos para realizar un </a:t>
            </a:r>
            <a:r>
              <a:rPr lang="es-MX" b="0" dirty="0" err="1"/>
              <a:t>analisis</a:t>
            </a:r>
            <a:r>
              <a:rPr lang="es-MX" b="0" dirty="0"/>
              <a:t> y visualización optima de los datos. </a:t>
            </a:r>
          </a:p>
          <a:p>
            <a:pPr marL="0" lvl="0" indent="0" algn="l" rtl="0">
              <a:spcBef>
                <a:spcPts val="0"/>
              </a:spcBef>
              <a:spcAft>
                <a:spcPts val="0"/>
              </a:spcAft>
              <a:buNone/>
            </a:pPr>
            <a:endParaRPr b="0" dirty="0"/>
          </a:p>
        </p:txBody>
      </p:sp>
      <p:sp>
        <p:nvSpPr>
          <p:cNvPr id="181" name="Google Shape;181;p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9429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20282485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20282485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86"/>
        <p:cNvGrpSpPr/>
        <p:nvPr/>
      </p:nvGrpSpPr>
      <p:grpSpPr>
        <a:xfrm>
          <a:off x="0" y="0"/>
          <a:ext cx="0" cy="0"/>
          <a:chOff x="0" y="0"/>
          <a:chExt cx="0" cy="0"/>
        </a:xfrm>
      </p:grpSpPr>
      <p:sp>
        <p:nvSpPr>
          <p:cNvPr id="87" name="Google Shape;87;g12012b9d482_0_450"/>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 name="Google Shape;88;g12012b9d482_0_450"/>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89" name="Google Shape;89;g12012b9d482_0_45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g12012b9d482_0_45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g12012b9d482_0_4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92"/>
        <p:cNvGrpSpPr/>
        <p:nvPr/>
      </p:nvGrpSpPr>
      <p:grpSpPr>
        <a:xfrm>
          <a:off x="0" y="0"/>
          <a:ext cx="0" cy="0"/>
          <a:chOff x="0" y="0"/>
          <a:chExt cx="0" cy="0"/>
        </a:xfrm>
      </p:grpSpPr>
      <p:sp>
        <p:nvSpPr>
          <p:cNvPr id="93" name="Google Shape;93;g12012b9d482_0_45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g12012b9d482_0_45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5" name="Google Shape;95;g12012b9d482_0_45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g12012b9d482_0_45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7" name="Google Shape;97;g12012b9d482_0_4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98"/>
        <p:cNvGrpSpPr/>
        <p:nvPr/>
      </p:nvGrpSpPr>
      <p:grpSpPr>
        <a:xfrm>
          <a:off x="0" y="0"/>
          <a:ext cx="0" cy="0"/>
          <a:chOff x="0" y="0"/>
          <a:chExt cx="0" cy="0"/>
        </a:xfrm>
      </p:grpSpPr>
      <p:sp>
        <p:nvSpPr>
          <p:cNvPr id="99" name="Google Shape;99;g12012b9d482_0_462"/>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g12012b9d482_0_462"/>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1" name="Google Shape;101;g12012b9d482_0_46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2" name="Google Shape;102;g12012b9d482_0_46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3" name="Google Shape;103;g12012b9d482_0_46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04"/>
        <p:cNvGrpSpPr/>
        <p:nvPr/>
      </p:nvGrpSpPr>
      <p:grpSpPr>
        <a:xfrm>
          <a:off x="0" y="0"/>
          <a:ext cx="0" cy="0"/>
          <a:chOff x="0" y="0"/>
          <a:chExt cx="0" cy="0"/>
        </a:xfrm>
      </p:grpSpPr>
      <p:sp>
        <p:nvSpPr>
          <p:cNvPr id="105" name="Google Shape;105;g12012b9d482_0_46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6" name="Google Shape;106;g12012b9d482_0_468"/>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7" name="Google Shape;107;g12012b9d482_0_468"/>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8" name="Google Shape;108;g12012b9d482_0_4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9" name="Google Shape;109;g12012b9d482_0_4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0" name="Google Shape;110;g12012b9d482_0_4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11"/>
        <p:cNvGrpSpPr/>
        <p:nvPr/>
      </p:nvGrpSpPr>
      <p:grpSpPr>
        <a:xfrm>
          <a:off x="0" y="0"/>
          <a:ext cx="0" cy="0"/>
          <a:chOff x="0" y="0"/>
          <a:chExt cx="0" cy="0"/>
        </a:xfrm>
      </p:grpSpPr>
      <p:sp>
        <p:nvSpPr>
          <p:cNvPr id="112" name="Google Shape;112;g12012b9d482_0_475"/>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3" name="Google Shape;113;g12012b9d482_0_475"/>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14" name="Google Shape;114;g12012b9d482_0_475"/>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5" name="Google Shape;115;g12012b9d482_0_475"/>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16" name="Google Shape;116;g12012b9d482_0_475"/>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7" name="Google Shape;117;g12012b9d482_0_47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8" name="Google Shape;118;g12012b9d482_0_47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9" name="Google Shape;119;g12012b9d482_0_47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20"/>
        <p:cNvGrpSpPr/>
        <p:nvPr/>
      </p:nvGrpSpPr>
      <p:grpSpPr>
        <a:xfrm>
          <a:off x="0" y="0"/>
          <a:ext cx="0" cy="0"/>
          <a:chOff x="0" y="0"/>
          <a:chExt cx="0" cy="0"/>
        </a:xfrm>
      </p:grpSpPr>
      <p:sp>
        <p:nvSpPr>
          <p:cNvPr id="121" name="Google Shape;121;g12012b9d482_0_48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2" name="Google Shape;122;g12012b9d482_0_48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3" name="Google Shape;123;g12012b9d482_0_48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g12012b9d482_0_48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25"/>
        <p:cNvGrpSpPr/>
        <p:nvPr/>
      </p:nvGrpSpPr>
      <p:grpSpPr>
        <a:xfrm>
          <a:off x="0" y="0"/>
          <a:ext cx="0" cy="0"/>
          <a:chOff x="0" y="0"/>
          <a:chExt cx="0" cy="0"/>
        </a:xfrm>
      </p:grpSpPr>
      <p:sp>
        <p:nvSpPr>
          <p:cNvPr id="126" name="Google Shape;126;g12012b9d482_0_48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7" name="Google Shape;127;g12012b9d482_0_48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8" name="Google Shape;128;g12012b9d482_0_4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29"/>
        <p:cNvGrpSpPr/>
        <p:nvPr/>
      </p:nvGrpSpPr>
      <p:grpSpPr>
        <a:xfrm>
          <a:off x="0" y="0"/>
          <a:ext cx="0" cy="0"/>
          <a:chOff x="0" y="0"/>
          <a:chExt cx="0" cy="0"/>
        </a:xfrm>
      </p:grpSpPr>
      <p:sp>
        <p:nvSpPr>
          <p:cNvPr id="130" name="Google Shape;130;g12012b9d482_0_493"/>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1" name="Google Shape;131;g12012b9d482_0_493"/>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132" name="Google Shape;132;g12012b9d482_0_493"/>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33" name="Google Shape;133;g12012b9d482_0_49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g12012b9d482_0_49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g12012b9d482_0_49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36"/>
        <p:cNvGrpSpPr/>
        <p:nvPr/>
      </p:nvGrpSpPr>
      <p:grpSpPr>
        <a:xfrm>
          <a:off x="0" y="0"/>
          <a:ext cx="0" cy="0"/>
          <a:chOff x="0" y="0"/>
          <a:chExt cx="0" cy="0"/>
        </a:xfrm>
      </p:grpSpPr>
      <p:sp>
        <p:nvSpPr>
          <p:cNvPr id="137" name="Google Shape;137;g12012b9d482_0_50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8" name="Google Shape;138;g12012b9d482_0_500"/>
          <p:cNvSpPr>
            <a:spLocks noGrp="1"/>
          </p:cNvSpPr>
          <p:nvPr>
            <p:ph type="pic" idx="2"/>
          </p:nvPr>
        </p:nvSpPr>
        <p:spPr>
          <a:xfrm>
            <a:off x="5183188" y="987425"/>
            <a:ext cx="6172200" cy="4873500"/>
          </a:xfrm>
          <a:prstGeom prst="rect">
            <a:avLst/>
          </a:prstGeom>
          <a:noFill/>
          <a:ln>
            <a:noFill/>
          </a:ln>
        </p:spPr>
      </p:sp>
      <p:sp>
        <p:nvSpPr>
          <p:cNvPr id="139" name="Google Shape;139;g12012b9d482_0_500"/>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40" name="Google Shape;140;g12012b9d482_0_50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1" name="Google Shape;141;g12012b9d482_0_50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2" name="Google Shape;142;g12012b9d482_0_50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43"/>
        <p:cNvGrpSpPr/>
        <p:nvPr/>
      </p:nvGrpSpPr>
      <p:grpSpPr>
        <a:xfrm>
          <a:off x="0" y="0"/>
          <a:ext cx="0" cy="0"/>
          <a:chOff x="0" y="0"/>
          <a:chExt cx="0" cy="0"/>
        </a:xfrm>
      </p:grpSpPr>
      <p:sp>
        <p:nvSpPr>
          <p:cNvPr id="144" name="Google Shape;144;g12012b9d482_0_50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5" name="Google Shape;145;g12012b9d482_0_507"/>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6" name="Google Shape;146;g12012b9d482_0_50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7" name="Google Shape;147;g12012b9d482_0_50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8" name="Google Shape;148;g12012b9d482_0_50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49"/>
        <p:cNvGrpSpPr/>
        <p:nvPr/>
      </p:nvGrpSpPr>
      <p:grpSpPr>
        <a:xfrm>
          <a:off x="0" y="0"/>
          <a:ext cx="0" cy="0"/>
          <a:chOff x="0" y="0"/>
          <a:chExt cx="0" cy="0"/>
        </a:xfrm>
      </p:grpSpPr>
      <p:sp>
        <p:nvSpPr>
          <p:cNvPr id="150" name="Google Shape;150;g12012b9d482_0_513"/>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g12012b9d482_0_513"/>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2" name="Google Shape;152;g12012b9d482_0_5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3" name="Google Shape;153;g12012b9d482_0_5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4" name="Google Shape;154;g12012b9d482_0_5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1"/>
          <p:cNvSpPr>
            <a:spLocks noGrp="1"/>
          </p:cNvSpPr>
          <p:nvPr>
            <p:ph type="pic" idx="2"/>
          </p:nvPr>
        </p:nvSpPr>
        <p:spPr>
          <a:xfrm>
            <a:off x="5183188" y="987425"/>
            <a:ext cx="6172200" cy="4873625"/>
          </a:xfrm>
          <a:prstGeom prst="rect">
            <a:avLst/>
          </a:prstGeom>
          <a:noFill/>
          <a:ln>
            <a:noFill/>
          </a:ln>
        </p:spPr>
      </p:sp>
      <p:sp>
        <p:nvSpPr>
          <p:cNvPr id="64" name="Google Shape;64;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g12012b9d482_0_44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2" name="Google Shape;82;g12012b9d482_0_44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g12012b9d482_0_44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g12012b9d482_0_44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g12012b9d482_0_44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‹Nº›</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emf"/><Relationship Id="rId4" Type="http://schemas.openxmlformats.org/officeDocument/2006/relationships/image" Target="../media/image8.em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Shape 158"/>
        <p:cNvGrpSpPr/>
        <p:nvPr/>
      </p:nvGrpSpPr>
      <p:grpSpPr>
        <a:xfrm>
          <a:off x="0" y="0"/>
          <a:ext cx="0" cy="0"/>
          <a:chOff x="0" y="0"/>
          <a:chExt cx="0" cy="0"/>
        </a:xfrm>
      </p:grpSpPr>
      <p:sp>
        <p:nvSpPr>
          <p:cNvPr id="159" name="Google Shape;159;p1"/>
          <p:cNvSpPr/>
          <p:nvPr/>
        </p:nvSpPr>
        <p:spPr>
          <a:xfrm>
            <a:off x="3175" y="3175"/>
            <a:ext cx="5949534" cy="6854825"/>
          </a:xfrm>
          <a:custGeom>
            <a:avLst/>
            <a:gdLst/>
            <a:ahLst/>
            <a:cxnLst/>
            <a:rect l="l" t="t" r="r" b="b"/>
            <a:pathLst>
              <a:path w="1946" h="2244" extrusionOk="0">
                <a:moveTo>
                  <a:pt x="0" y="0"/>
                </a:moveTo>
                <a:cubicBezTo>
                  <a:pt x="864" y="0"/>
                  <a:pt x="864" y="0"/>
                  <a:pt x="864" y="0"/>
                </a:cubicBezTo>
                <a:cubicBezTo>
                  <a:pt x="1703" y="839"/>
                  <a:pt x="1703" y="839"/>
                  <a:pt x="1703" y="839"/>
                </a:cubicBezTo>
                <a:cubicBezTo>
                  <a:pt x="1703" y="839"/>
                  <a:pt x="1946" y="1052"/>
                  <a:pt x="1703" y="1294"/>
                </a:cubicBezTo>
                <a:cubicBezTo>
                  <a:pt x="1461" y="1537"/>
                  <a:pt x="1461" y="1537"/>
                  <a:pt x="1461" y="1537"/>
                </a:cubicBezTo>
                <a:cubicBezTo>
                  <a:pt x="754" y="2244"/>
                  <a:pt x="754" y="2244"/>
                  <a:pt x="754" y="2244"/>
                </a:cubicBezTo>
                <a:cubicBezTo>
                  <a:pt x="0" y="2244"/>
                  <a:pt x="0" y="2244"/>
                  <a:pt x="0" y="2244"/>
                </a:cubicBezTo>
                <a:lnTo>
                  <a:pt x="0" y="0"/>
                </a:lnTo>
                <a:close/>
              </a:path>
            </a:pathLst>
          </a:custGeom>
          <a:gradFill>
            <a:gsLst>
              <a:gs pos="0">
                <a:srgbClr val="0B6FC7">
                  <a:alpha val="62745"/>
                </a:srgbClr>
              </a:gs>
              <a:gs pos="62000">
                <a:srgbClr val="1DA2DD">
                  <a:alpha val="71764"/>
                </a:srgbClr>
              </a:gs>
              <a:gs pos="100000">
                <a:srgbClr val="24AFE4">
                  <a:alpha val="68627"/>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0" name="Google Shape;160;p1" descr="Imágenes de Mapa De America Latina | Descarga imágenes gratuitas en Unsplash"/>
          <p:cNvPicPr preferRelativeResize="0"/>
          <p:nvPr/>
        </p:nvPicPr>
        <p:blipFill rotWithShape="1">
          <a:blip r:embed="rId3">
            <a:alphaModFix/>
          </a:blip>
          <a:srcRect/>
          <a:stretch/>
        </p:blipFill>
        <p:spPr>
          <a:xfrm>
            <a:off x="126546" y="1484442"/>
            <a:ext cx="4362450" cy="3571875"/>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61" name="Google Shape;161;p1" descr="Marcador"/>
          <p:cNvPicPr preferRelativeResize="0"/>
          <p:nvPr/>
        </p:nvPicPr>
        <p:blipFill rotWithShape="1">
          <a:blip r:embed="rId4">
            <a:alphaModFix/>
          </a:blip>
          <a:srcRect/>
          <a:stretch/>
        </p:blipFill>
        <p:spPr>
          <a:xfrm>
            <a:off x="1673290" y="1740160"/>
            <a:ext cx="914400" cy="914400"/>
          </a:xfrm>
          <a:prstGeom prst="rect">
            <a:avLst/>
          </a:prstGeom>
          <a:noFill/>
          <a:ln>
            <a:noFill/>
          </a:ln>
        </p:spPr>
      </p:pic>
      <p:sp>
        <p:nvSpPr>
          <p:cNvPr id="162" name="Google Shape;162;p1"/>
          <p:cNvSpPr txBox="1"/>
          <p:nvPr/>
        </p:nvSpPr>
        <p:spPr>
          <a:xfrm>
            <a:off x="5011447" y="1852228"/>
            <a:ext cx="7054007"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AR" sz="4000">
                <a:solidFill>
                  <a:srgbClr val="3A3838"/>
                </a:solidFill>
                <a:latin typeface="Calibri"/>
                <a:ea typeface="Calibri"/>
                <a:cs typeface="Calibri"/>
                <a:sym typeface="Calibri"/>
              </a:rPr>
              <a:t>M08 – VÍCTIMAS DE INCIDENTES VIALES</a:t>
            </a:r>
            <a:endParaRPr/>
          </a:p>
        </p:txBody>
      </p:sp>
      <p:sp>
        <p:nvSpPr>
          <p:cNvPr id="163" name="Google Shape;163;p1"/>
          <p:cNvSpPr txBox="1"/>
          <p:nvPr/>
        </p:nvSpPr>
        <p:spPr>
          <a:xfrm>
            <a:off x="6568750" y="4544000"/>
            <a:ext cx="5383200" cy="1569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AR" sz="2400">
                <a:solidFill>
                  <a:schemeClr val="dk1"/>
                </a:solidFill>
                <a:latin typeface="Lustria"/>
                <a:ea typeface="Lustria"/>
                <a:cs typeface="Lustria"/>
                <a:sym typeface="Lustria"/>
              </a:rPr>
              <a:t>Profesora: Isabel Mejía</a:t>
            </a:r>
            <a:endParaRPr/>
          </a:p>
          <a:p>
            <a:pPr marL="0" marR="0" lvl="0" indent="0" algn="l" rtl="0">
              <a:spcBef>
                <a:spcPts val="0"/>
              </a:spcBef>
              <a:spcAft>
                <a:spcPts val="0"/>
              </a:spcAft>
              <a:buNone/>
            </a:pPr>
            <a:endParaRPr sz="2400">
              <a:solidFill>
                <a:schemeClr val="dk1"/>
              </a:solidFill>
              <a:latin typeface="Lustria"/>
              <a:ea typeface="Lustria"/>
              <a:cs typeface="Lustria"/>
              <a:sym typeface="Lustria"/>
            </a:endParaRPr>
          </a:p>
          <a:p>
            <a:pPr marL="0" marR="0" lvl="0" indent="0" algn="l" rtl="0">
              <a:spcBef>
                <a:spcPts val="0"/>
              </a:spcBef>
              <a:spcAft>
                <a:spcPts val="0"/>
              </a:spcAft>
              <a:buNone/>
            </a:pPr>
            <a:r>
              <a:rPr lang="es-AR" sz="2400">
                <a:solidFill>
                  <a:schemeClr val="dk1"/>
                </a:solidFill>
                <a:latin typeface="Lustria"/>
                <a:ea typeface="Lustria"/>
                <a:cs typeface="Lustria"/>
                <a:sym typeface="Lustria"/>
              </a:rPr>
              <a:t>Grupo formado por:</a:t>
            </a:r>
            <a:endParaRPr/>
          </a:p>
          <a:p>
            <a:pPr marL="0" marR="0" lvl="0" indent="0" algn="l" rtl="0">
              <a:spcBef>
                <a:spcPts val="0"/>
              </a:spcBef>
              <a:spcAft>
                <a:spcPts val="0"/>
              </a:spcAft>
              <a:buNone/>
            </a:pPr>
            <a:r>
              <a:rPr lang="es-AR" sz="2400">
                <a:solidFill>
                  <a:schemeClr val="dk1"/>
                </a:solidFill>
                <a:latin typeface="Lustria"/>
                <a:ea typeface="Lustria"/>
                <a:cs typeface="Lustria"/>
                <a:sym typeface="Lustria"/>
              </a:rPr>
              <a:t>*  Giovine – Spitale - Venchiarutti</a:t>
            </a:r>
            <a:endParaRPr/>
          </a:p>
        </p:txBody>
      </p:sp>
      <p:pic>
        <p:nvPicPr>
          <p:cNvPr id="164" name="Google Shape;164;p1"/>
          <p:cNvPicPr preferRelativeResize="0"/>
          <p:nvPr/>
        </p:nvPicPr>
        <p:blipFill rotWithShape="1">
          <a:blip r:embed="rId5">
            <a:alphaModFix/>
          </a:blip>
          <a:srcRect/>
          <a:stretch/>
        </p:blipFill>
        <p:spPr>
          <a:xfrm>
            <a:off x="6919013" y="174322"/>
            <a:ext cx="4876800" cy="619125"/>
          </a:xfrm>
          <a:prstGeom prst="rect">
            <a:avLst/>
          </a:prstGeom>
          <a:noFill/>
          <a:ln>
            <a:noFill/>
          </a:ln>
        </p:spPr>
      </p:pic>
      <p:sp>
        <p:nvSpPr>
          <p:cNvPr id="165" name="Google Shape;165;p1"/>
          <p:cNvSpPr txBox="1"/>
          <p:nvPr/>
        </p:nvSpPr>
        <p:spPr>
          <a:xfrm>
            <a:off x="1" y="97902"/>
            <a:ext cx="6919012"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AR" sz="1800" b="1" i="0" cap="none">
                <a:solidFill>
                  <a:srgbClr val="323F4F"/>
                </a:solidFill>
                <a:latin typeface="Montserrat"/>
                <a:ea typeface="Montserrat"/>
                <a:cs typeface="Montserrat"/>
                <a:sym typeface="Montserrat"/>
              </a:rPr>
              <a:t>DIPLOMATURA EN</a:t>
            </a:r>
            <a:r>
              <a:rPr lang="es-AR" sz="1800" b="1" cap="none">
                <a:solidFill>
                  <a:srgbClr val="323F4F"/>
                </a:solidFill>
                <a:latin typeface="Montserrat"/>
                <a:ea typeface="Montserrat"/>
                <a:cs typeface="Montserrat"/>
                <a:sym typeface="Montserrat"/>
              </a:rPr>
              <a:t> </a:t>
            </a:r>
            <a:r>
              <a:rPr lang="es-AR" sz="1800" b="1" i="0" cap="none">
                <a:solidFill>
                  <a:srgbClr val="323F4F"/>
                </a:solidFill>
                <a:latin typeface="Montserrat"/>
                <a:ea typeface="Montserrat"/>
                <a:cs typeface="Montserrat"/>
                <a:sym typeface="Montserrat"/>
              </a:rPr>
              <a:t>CIENCIA DE DATOS, APRENDIZAJE AUTOMÁTICO Y SUS APLICACIONES.</a:t>
            </a:r>
            <a:br>
              <a:rPr lang="es-AR" sz="1800" b="1" i="0" cap="none">
                <a:solidFill>
                  <a:srgbClr val="323F4F"/>
                </a:solidFill>
                <a:latin typeface="Montserrat"/>
                <a:ea typeface="Montserrat"/>
                <a:cs typeface="Montserrat"/>
                <a:sym typeface="Montserrat"/>
              </a:rPr>
            </a:br>
            <a:r>
              <a:rPr lang="es-AR" sz="1800" b="1" i="0" cap="none">
                <a:solidFill>
                  <a:srgbClr val="323F4F"/>
                </a:solidFill>
                <a:latin typeface="Montserrat"/>
                <a:ea typeface="Montserrat"/>
                <a:cs typeface="Montserrat"/>
                <a:sym typeface="Montserrat"/>
              </a:rPr>
              <a:t>COHORTE 2022 VIRTUAL</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DEFF8"/>
        </a:solidFill>
        <a:effectLst/>
      </p:bgPr>
    </p:bg>
    <p:spTree>
      <p:nvGrpSpPr>
        <p:cNvPr id="1" name="Shape 228"/>
        <p:cNvGrpSpPr/>
        <p:nvPr/>
      </p:nvGrpSpPr>
      <p:grpSpPr>
        <a:xfrm>
          <a:off x="0" y="0"/>
          <a:ext cx="0" cy="0"/>
          <a:chOff x="0" y="0"/>
          <a:chExt cx="0" cy="0"/>
        </a:xfrm>
      </p:grpSpPr>
      <p:sp>
        <p:nvSpPr>
          <p:cNvPr id="229" name="Google Shape;229;g12012b9d482_0_256"/>
          <p:cNvSpPr txBox="1"/>
          <p:nvPr/>
        </p:nvSpPr>
        <p:spPr>
          <a:xfrm>
            <a:off x="191575" y="1482975"/>
            <a:ext cx="4729500" cy="12930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s-AR" sz="1800" u="sng">
                <a:latin typeface="Calibri"/>
                <a:ea typeface="Calibri"/>
                <a:cs typeface="Calibri"/>
                <a:sym typeface="Calibri"/>
              </a:rPr>
              <a:t>Valores faltantes</a:t>
            </a:r>
            <a:endParaRPr sz="1800" u="sng">
              <a:latin typeface="Calibri"/>
              <a:ea typeface="Calibri"/>
              <a:cs typeface="Calibri"/>
              <a:sym typeface="Calibri"/>
            </a:endParaRPr>
          </a:p>
          <a:p>
            <a:pPr marL="457200" lvl="0" indent="-342900" algn="l" rtl="0">
              <a:spcBef>
                <a:spcPts val="0"/>
              </a:spcBef>
              <a:spcAft>
                <a:spcPts val="0"/>
              </a:spcAft>
              <a:buSzPts val="1800"/>
              <a:buFont typeface="Calibri"/>
              <a:buChar char="●"/>
            </a:pPr>
            <a:r>
              <a:rPr lang="es-AR" sz="1800">
                <a:latin typeface="Calibri"/>
                <a:ea typeface="Calibri"/>
                <a:cs typeface="Calibri"/>
                <a:sym typeface="Calibri"/>
              </a:rPr>
              <a:t>Presencia de valor ‘Sin Inf’ y sus variantes en algunas variables categóricas: </a:t>
            </a:r>
            <a:r>
              <a:rPr lang="es-AR" sz="1800" b="1">
                <a:latin typeface="Calibri"/>
                <a:ea typeface="Calibri"/>
                <a:cs typeface="Calibri"/>
                <a:sym typeface="Calibri"/>
              </a:rPr>
              <a:t>Sexo</a:t>
            </a:r>
            <a:r>
              <a:rPr lang="es-AR" sz="1800">
                <a:latin typeface="Calibri"/>
                <a:ea typeface="Calibri"/>
                <a:cs typeface="Calibri"/>
                <a:sym typeface="Calibri"/>
              </a:rPr>
              <a:t>, </a:t>
            </a:r>
            <a:r>
              <a:rPr lang="es-AR" sz="1800" b="1">
                <a:latin typeface="Calibri"/>
                <a:ea typeface="Calibri"/>
                <a:cs typeface="Calibri"/>
                <a:sym typeface="Calibri"/>
              </a:rPr>
              <a:t>Grupo_edad</a:t>
            </a:r>
            <a:r>
              <a:rPr lang="es-AR" sz="1800">
                <a:latin typeface="Calibri"/>
                <a:ea typeface="Calibri"/>
                <a:cs typeface="Calibri"/>
                <a:sym typeface="Calibri"/>
              </a:rPr>
              <a:t>, </a:t>
            </a:r>
            <a:r>
              <a:rPr lang="es-AR" sz="1800" b="1">
                <a:latin typeface="Calibri"/>
                <a:ea typeface="Calibri"/>
                <a:cs typeface="Calibri"/>
                <a:sym typeface="Calibri"/>
              </a:rPr>
              <a:t>Comuna</a:t>
            </a:r>
            <a:r>
              <a:rPr lang="es-AR" sz="1800">
                <a:latin typeface="Calibri"/>
                <a:ea typeface="Calibri"/>
                <a:cs typeface="Calibri"/>
                <a:sym typeface="Calibri"/>
              </a:rPr>
              <a:t>, </a:t>
            </a:r>
            <a:r>
              <a:rPr lang="es-AR" sz="1800" b="1">
                <a:latin typeface="Calibri"/>
                <a:ea typeface="Calibri"/>
                <a:cs typeface="Calibri"/>
                <a:sym typeface="Calibri"/>
              </a:rPr>
              <a:t>Barrio</a:t>
            </a:r>
            <a:r>
              <a:rPr lang="es-AR" sz="1800">
                <a:latin typeface="Calibri"/>
                <a:ea typeface="Calibri"/>
                <a:cs typeface="Calibri"/>
                <a:sym typeface="Calibri"/>
              </a:rPr>
              <a:t>.</a:t>
            </a:r>
            <a:endParaRPr sz="1800">
              <a:latin typeface="Calibri"/>
              <a:ea typeface="Calibri"/>
              <a:cs typeface="Calibri"/>
              <a:sym typeface="Calibri"/>
            </a:endParaRPr>
          </a:p>
        </p:txBody>
      </p:sp>
      <p:pic>
        <p:nvPicPr>
          <p:cNvPr id="230" name="Google Shape;230;g12012b9d482_0_256"/>
          <p:cNvPicPr preferRelativeResize="0"/>
          <p:nvPr/>
        </p:nvPicPr>
        <p:blipFill rotWithShape="1">
          <a:blip r:embed="rId3">
            <a:alphaModFix/>
          </a:blip>
          <a:srcRect l="5047" r="55454"/>
          <a:stretch/>
        </p:blipFill>
        <p:spPr>
          <a:xfrm>
            <a:off x="8979550" y="1573925"/>
            <a:ext cx="3024650" cy="4420699"/>
          </a:xfrm>
          <a:prstGeom prst="rect">
            <a:avLst/>
          </a:prstGeom>
          <a:noFill/>
          <a:ln>
            <a:noFill/>
          </a:ln>
        </p:spPr>
      </p:pic>
      <p:sp>
        <p:nvSpPr>
          <p:cNvPr id="231" name="Google Shape;231;g12012b9d482_0_256"/>
          <p:cNvSpPr txBox="1"/>
          <p:nvPr/>
        </p:nvSpPr>
        <p:spPr>
          <a:xfrm>
            <a:off x="5128925" y="1497725"/>
            <a:ext cx="3567900" cy="10158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s-AR" sz="1800" u="sng">
                <a:solidFill>
                  <a:schemeClr val="dk1"/>
                </a:solidFill>
                <a:latin typeface="Calibri"/>
                <a:ea typeface="Calibri"/>
                <a:cs typeface="Calibri"/>
                <a:sym typeface="Calibri"/>
              </a:rPr>
              <a:t>Primeras decisiones</a:t>
            </a:r>
            <a:endParaRPr sz="1800" u="sng">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s-AR" sz="1800">
                <a:solidFill>
                  <a:schemeClr val="dk1"/>
                </a:solidFill>
                <a:latin typeface="Calibri"/>
                <a:ea typeface="Calibri"/>
                <a:cs typeface="Calibri"/>
                <a:sym typeface="Calibri"/>
              </a:rPr>
              <a:t>Reemplazar a valor nulo</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s-AR" sz="1800">
                <a:solidFill>
                  <a:schemeClr val="dk1"/>
                </a:solidFill>
                <a:latin typeface="Calibri"/>
                <a:ea typeface="Calibri"/>
                <a:cs typeface="Calibri"/>
                <a:sym typeface="Calibri"/>
              </a:rPr>
              <a:t>Excepción de la variable Sexo</a:t>
            </a:r>
            <a:endParaRPr sz="1800">
              <a:solidFill>
                <a:schemeClr val="dk1"/>
              </a:solidFill>
              <a:latin typeface="Calibri"/>
              <a:ea typeface="Calibri"/>
              <a:cs typeface="Calibri"/>
              <a:sym typeface="Calibri"/>
            </a:endParaRPr>
          </a:p>
        </p:txBody>
      </p:sp>
      <p:pic>
        <p:nvPicPr>
          <p:cNvPr id="232" name="Google Shape;232;g12012b9d482_0_256"/>
          <p:cNvPicPr preferRelativeResize="0"/>
          <p:nvPr/>
        </p:nvPicPr>
        <p:blipFill>
          <a:blip r:embed="rId4">
            <a:alphaModFix/>
          </a:blip>
          <a:stretch>
            <a:fillRect/>
          </a:stretch>
        </p:blipFill>
        <p:spPr>
          <a:xfrm>
            <a:off x="191575" y="2913625"/>
            <a:ext cx="8674749" cy="3081001"/>
          </a:xfrm>
          <a:prstGeom prst="rect">
            <a:avLst/>
          </a:prstGeom>
          <a:noFill/>
          <a:ln>
            <a:noFill/>
          </a:ln>
        </p:spPr>
      </p:pic>
      <p:sp>
        <p:nvSpPr>
          <p:cNvPr id="233" name="Google Shape;233;g12012b9d482_0_256"/>
          <p:cNvSpPr/>
          <p:nvPr/>
        </p:nvSpPr>
        <p:spPr>
          <a:xfrm>
            <a:off x="7181675" y="5560375"/>
            <a:ext cx="744000" cy="1779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g12012b9d482_0_256"/>
          <p:cNvSpPr/>
          <p:nvPr/>
        </p:nvSpPr>
        <p:spPr>
          <a:xfrm>
            <a:off x="7181675" y="5317675"/>
            <a:ext cx="744000" cy="1779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g12012b9d482_0_256"/>
          <p:cNvSpPr/>
          <p:nvPr/>
        </p:nvSpPr>
        <p:spPr>
          <a:xfrm>
            <a:off x="7214025" y="5075025"/>
            <a:ext cx="744000" cy="1779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g12012b9d482_0_256"/>
          <p:cNvSpPr/>
          <p:nvPr/>
        </p:nvSpPr>
        <p:spPr>
          <a:xfrm>
            <a:off x="7214025" y="4755950"/>
            <a:ext cx="744000" cy="1779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g12012b9d482_0_256"/>
          <p:cNvSpPr txBox="1"/>
          <p:nvPr/>
        </p:nvSpPr>
        <p:spPr>
          <a:xfrm>
            <a:off x="-245125" y="6057600"/>
            <a:ext cx="9316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AR" sz="1800">
                <a:latin typeface="Calibri"/>
                <a:ea typeface="Calibri"/>
                <a:cs typeface="Calibri"/>
                <a:sym typeface="Calibri"/>
              </a:rPr>
              <a:t>¿Se podría imputar Latitud y Longitud a partir de inferencia de otros datos?</a:t>
            </a:r>
            <a:endParaRPr sz="1800">
              <a:latin typeface="Calibri"/>
              <a:ea typeface="Calibri"/>
              <a:cs typeface="Calibri"/>
              <a:sym typeface="Calibri"/>
            </a:endParaRPr>
          </a:p>
          <a:p>
            <a:pPr marL="0" lvl="0" indent="0" algn="ctr" rtl="0">
              <a:spcBef>
                <a:spcPts val="0"/>
              </a:spcBef>
              <a:spcAft>
                <a:spcPts val="0"/>
              </a:spcAft>
              <a:buNone/>
            </a:pPr>
            <a:r>
              <a:rPr lang="es-AR" sz="1800">
                <a:latin typeface="Calibri"/>
                <a:ea typeface="Calibri"/>
                <a:cs typeface="Calibri"/>
                <a:sym typeface="Calibri"/>
              </a:rPr>
              <a:t>¿Se podría imputar Barrio y Comuna siguiendo la misma idea?</a:t>
            </a:r>
            <a:endParaRPr sz="1800">
              <a:latin typeface="Calibri"/>
              <a:ea typeface="Calibri"/>
              <a:cs typeface="Calibri"/>
              <a:sym typeface="Calibri"/>
            </a:endParaRPr>
          </a:p>
        </p:txBody>
      </p:sp>
      <p:pic>
        <p:nvPicPr>
          <p:cNvPr id="238" name="Google Shape;238;g12012b9d482_0_256"/>
          <p:cNvPicPr preferRelativeResize="0"/>
          <p:nvPr/>
        </p:nvPicPr>
        <p:blipFill rotWithShape="1">
          <a:blip r:embed="rId5">
            <a:alphaModFix/>
          </a:blip>
          <a:srcRect l="-637" r="-627"/>
          <a:stretch/>
        </p:blipFill>
        <p:spPr>
          <a:xfrm>
            <a:off x="-152400" y="-76200"/>
            <a:ext cx="12681422" cy="1421525"/>
          </a:xfrm>
          <a:prstGeom prst="rect">
            <a:avLst/>
          </a:prstGeom>
          <a:noFill/>
          <a:ln>
            <a:noFill/>
          </a:ln>
        </p:spPr>
      </p:pic>
      <p:sp>
        <p:nvSpPr>
          <p:cNvPr id="239" name="Google Shape;239;g12012b9d482_0_256"/>
          <p:cNvSpPr txBox="1">
            <a:spLocks noGrp="1"/>
          </p:cNvSpPr>
          <p:nvPr>
            <p:ph type="ctrTitle"/>
          </p:nvPr>
        </p:nvSpPr>
        <p:spPr>
          <a:xfrm>
            <a:off x="5130725" y="197075"/>
            <a:ext cx="7093500" cy="724800"/>
          </a:xfrm>
          <a:prstGeom prst="rect">
            <a:avLst/>
          </a:prstGeom>
        </p:spPr>
        <p:txBody>
          <a:bodyPr spcFirstLastPara="1" wrap="square" lIns="91425" tIns="45700" rIns="91425" bIns="45700" anchor="b" anchorCtr="0">
            <a:normAutofit/>
          </a:bodyPr>
          <a:lstStyle/>
          <a:p>
            <a:pPr marL="0" lvl="0" indent="0" algn="l" rtl="0">
              <a:lnSpc>
                <a:spcPct val="100000"/>
              </a:lnSpc>
              <a:spcBef>
                <a:spcPts val="0"/>
              </a:spcBef>
              <a:spcAft>
                <a:spcPts val="0"/>
              </a:spcAft>
              <a:buNone/>
            </a:pPr>
            <a:r>
              <a:rPr lang="es-AR" sz="4100">
                <a:solidFill>
                  <a:schemeClr val="lt1"/>
                </a:solidFill>
                <a:highlight>
                  <a:schemeClr val="dk1"/>
                </a:highlight>
              </a:rPr>
              <a:t>Exploración y Curación de Datos</a:t>
            </a:r>
            <a:endParaRPr sz="6100">
              <a:solidFill>
                <a:schemeClr val="lt1"/>
              </a:solidFill>
              <a:highlight>
                <a:schemeClr val="dk1"/>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DEFF8"/>
        </a:solidFill>
        <a:effectLst/>
      </p:bgPr>
    </p:bg>
    <p:spTree>
      <p:nvGrpSpPr>
        <p:cNvPr id="1" name="Shape 243"/>
        <p:cNvGrpSpPr/>
        <p:nvPr/>
      </p:nvGrpSpPr>
      <p:grpSpPr>
        <a:xfrm>
          <a:off x="0" y="0"/>
          <a:ext cx="0" cy="0"/>
          <a:chOff x="0" y="0"/>
          <a:chExt cx="0" cy="0"/>
        </a:xfrm>
      </p:grpSpPr>
      <p:pic>
        <p:nvPicPr>
          <p:cNvPr id="244" name="Google Shape;244;g137a445f00b_1_7"/>
          <p:cNvPicPr preferRelativeResize="0"/>
          <p:nvPr/>
        </p:nvPicPr>
        <p:blipFill>
          <a:blip r:embed="rId3">
            <a:alphaModFix/>
          </a:blip>
          <a:stretch>
            <a:fillRect/>
          </a:stretch>
        </p:blipFill>
        <p:spPr>
          <a:xfrm>
            <a:off x="411200" y="1883050"/>
            <a:ext cx="5894801" cy="4643350"/>
          </a:xfrm>
          <a:prstGeom prst="rect">
            <a:avLst/>
          </a:prstGeom>
          <a:noFill/>
          <a:ln>
            <a:noFill/>
          </a:ln>
        </p:spPr>
      </p:pic>
      <p:pic>
        <p:nvPicPr>
          <p:cNvPr id="245" name="Google Shape;245;g137a445f00b_1_7"/>
          <p:cNvPicPr preferRelativeResize="0"/>
          <p:nvPr/>
        </p:nvPicPr>
        <p:blipFill>
          <a:blip r:embed="rId4">
            <a:alphaModFix/>
          </a:blip>
          <a:stretch>
            <a:fillRect/>
          </a:stretch>
        </p:blipFill>
        <p:spPr>
          <a:xfrm>
            <a:off x="6618075" y="920275"/>
            <a:ext cx="5114225" cy="5606124"/>
          </a:xfrm>
          <a:prstGeom prst="rect">
            <a:avLst/>
          </a:prstGeom>
          <a:noFill/>
          <a:ln>
            <a:noFill/>
          </a:ln>
        </p:spPr>
      </p:pic>
      <p:sp>
        <p:nvSpPr>
          <p:cNvPr id="246" name="Google Shape;246;g137a445f00b_1_7"/>
          <p:cNvSpPr txBox="1"/>
          <p:nvPr/>
        </p:nvSpPr>
        <p:spPr>
          <a:xfrm>
            <a:off x="475900" y="735950"/>
            <a:ext cx="5466900" cy="9696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Font typeface="Calibri"/>
              <a:buChar char="●"/>
            </a:pPr>
            <a:r>
              <a:rPr lang="es-AR" sz="1700">
                <a:latin typeface="Calibri"/>
                <a:ea typeface="Calibri"/>
                <a:cs typeface="Calibri"/>
                <a:sym typeface="Calibri"/>
              </a:rPr>
              <a:t>Valores invertidos de las coordenadas de los incidentes, considerando las coordenadas de Medellín (</a:t>
            </a:r>
            <a:r>
              <a:rPr lang="es-AR" sz="1700" b="1">
                <a:solidFill>
                  <a:schemeClr val="dk1"/>
                </a:solidFill>
              </a:rPr>
              <a:t>Lat </a:t>
            </a:r>
            <a:r>
              <a:rPr lang="es-AR" sz="1700">
                <a:solidFill>
                  <a:schemeClr val="dk1"/>
                </a:solidFill>
              </a:rPr>
              <a:t>6.217,  </a:t>
            </a:r>
            <a:r>
              <a:rPr lang="es-AR" sz="1700" b="1">
                <a:solidFill>
                  <a:schemeClr val="dk1"/>
                </a:solidFill>
              </a:rPr>
              <a:t>Lon</a:t>
            </a:r>
            <a:r>
              <a:rPr lang="es-AR" sz="1700">
                <a:solidFill>
                  <a:schemeClr val="dk1"/>
                </a:solidFill>
              </a:rPr>
              <a:t> -75.567). 1949 registros.</a:t>
            </a:r>
            <a:endParaRPr sz="1700">
              <a:latin typeface="Calibri"/>
              <a:ea typeface="Calibri"/>
              <a:cs typeface="Calibri"/>
              <a:sym typeface="Calibri"/>
            </a:endParaRPr>
          </a:p>
        </p:txBody>
      </p:sp>
      <p:sp>
        <p:nvSpPr>
          <p:cNvPr id="247" name="Google Shape;247;g137a445f00b_1_7"/>
          <p:cNvSpPr txBox="1"/>
          <p:nvPr/>
        </p:nvSpPr>
        <p:spPr>
          <a:xfrm>
            <a:off x="4428050" y="212750"/>
            <a:ext cx="3542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AR" sz="2200" u="sng">
                <a:latin typeface="Calibri"/>
                <a:ea typeface="Calibri"/>
                <a:cs typeface="Calibri"/>
                <a:sym typeface="Calibri"/>
              </a:rPr>
              <a:t>Datos erróneos/atípicos</a:t>
            </a:r>
            <a:endParaRPr sz="2200" u="sng">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DEFF8"/>
        </a:solidFill>
        <a:effectLst/>
      </p:bgPr>
    </p:bg>
    <p:spTree>
      <p:nvGrpSpPr>
        <p:cNvPr id="1" name="Shape 251"/>
        <p:cNvGrpSpPr/>
        <p:nvPr/>
      </p:nvGrpSpPr>
      <p:grpSpPr>
        <a:xfrm>
          <a:off x="0" y="0"/>
          <a:ext cx="0" cy="0"/>
          <a:chOff x="0" y="0"/>
          <a:chExt cx="0" cy="0"/>
        </a:xfrm>
      </p:grpSpPr>
      <p:sp>
        <p:nvSpPr>
          <p:cNvPr id="252" name="Google Shape;252;g137a2991a75_0_0"/>
          <p:cNvSpPr txBox="1"/>
          <p:nvPr/>
        </p:nvSpPr>
        <p:spPr>
          <a:xfrm>
            <a:off x="7674175" y="793700"/>
            <a:ext cx="3485700" cy="7695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dk1"/>
              </a:buClr>
              <a:buSzPts val="1900"/>
              <a:buFont typeface="Calibri"/>
              <a:buChar char="●"/>
            </a:pPr>
            <a:r>
              <a:rPr lang="es-AR" sz="1900">
                <a:solidFill>
                  <a:schemeClr val="dk1"/>
                </a:solidFill>
                <a:latin typeface="Calibri"/>
                <a:ea typeface="Calibri"/>
                <a:cs typeface="Calibri"/>
                <a:sym typeface="Calibri"/>
              </a:rPr>
              <a:t>Análisis de Sexo por Condición </a:t>
            </a:r>
            <a:endParaRPr sz="1600">
              <a:latin typeface="Calibri"/>
              <a:ea typeface="Calibri"/>
              <a:cs typeface="Calibri"/>
              <a:sym typeface="Calibri"/>
            </a:endParaRPr>
          </a:p>
        </p:txBody>
      </p:sp>
      <p:pic>
        <p:nvPicPr>
          <p:cNvPr id="253" name="Google Shape;253;g137a2991a75_0_0"/>
          <p:cNvPicPr preferRelativeResize="0"/>
          <p:nvPr/>
        </p:nvPicPr>
        <p:blipFill rotWithShape="1">
          <a:blip r:embed="rId3">
            <a:alphaModFix/>
          </a:blip>
          <a:srcRect l="5713" t="4606" b="16789"/>
          <a:stretch/>
        </p:blipFill>
        <p:spPr>
          <a:xfrm>
            <a:off x="7674125" y="1788050"/>
            <a:ext cx="3628100" cy="3024650"/>
          </a:xfrm>
          <a:prstGeom prst="rect">
            <a:avLst/>
          </a:prstGeom>
          <a:noFill/>
          <a:ln>
            <a:noFill/>
          </a:ln>
        </p:spPr>
      </p:pic>
      <p:sp>
        <p:nvSpPr>
          <p:cNvPr id="254" name="Google Shape;254;g137a2991a75_0_0"/>
          <p:cNvSpPr txBox="1"/>
          <p:nvPr/>
        </p:nvSpPr>
        <p:spPr>
          <a:xfrm>
            <a:off x="1381975" y="643800"/>
            <a:ext cx="3963900" cy="5079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chemeClr val="dk1"/>
              </a:buClr>
              <a:buSzPts val="2100"/>
              <a:buFont typeface="Calibri"/>
              <a:buChar char="●"/>
            </a:pPr>
            <a:r>
              <a:rPr lang="es-AR" sz="2100">
                <a:solidFill>
                  <a:schemeClr val="dk1"/>
                </a:solidFill>
                <a:latin typeface="Calibri"/>
                <a:ea typeface="Calibri"/>
                <a:cs typeface="Calibri"/>
                <a:sym typeface="Calibri"/>
              </a:rPr>
              <a:t>Exploración de Radicado</a:t>
            </a:r>
            <a:endParaRPr sz="1900">
              <a:latin typeface="Calibri"/>
              <a:ea typeface="Calibri"/>
              <a:cs typeface="Calibri"/>
              <a:sym typeface="Calibri"/>
            </a:endParaRPr>
          </a:p>
        </p:txBody>
      </p:sp>
      <p:sp>
        <p:nvSpPr>
          <p:cNvPr id="255" name="Google Shape;255;g137a2991a75_0_0"/>
          <p:cNvSpPr txBox="1"/>
          <p:nvPr/>
        </p:nvSpPr>
        <p:spPr>
          <a:xfrm>
            <a:off x="703625" y="5262500"/>
            <a:ext cx="6064200" cy="10158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Calibri"/>
              <a:buChar char="●"/>
            </a:pPr>
            <a:r>
              <a:rPr lang="es-AR" sz="1800">
                <a:latin typeface="Calibri"/>
                <a:ea typeface="Calibri"/>
                <a:cs typeface="Calibri"/>
                <a:sym typeface="Calibri"/>
              </a:rPr>
              <a:t>Obtener sólo un registro de cada grupo de radicado repetido, y unirlos con los de un único valor</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s-AR" sz="1800">
                <a:latin typeface="Calibri"/>
                <a:ea typeface="Calibri"/>
                <a:cs typeface="Calibri"/>
                <a:sym typeface="Calibri"/>
              </a:rPr>
              <a:t>Agregar nuevas columnas a partir de esta</a:t>
            </a:r>
            <a:endParaRPr sz="1800">
              <a:latin typeface="Calibri"/>
              <a:ea typeface="Calibri"/>
              <a:cs typeface="Calibri"/>
              <a:sym typeface="Calibri"/>
            </a:endParaRPr>
          </a:p>
        </p:txBody>
      </p:sp>
      <p:pic>
        <p:nvPicPr>
          <p:cNvPr id="256" name="Google Shape;256;g137a2991a75_0_0"/>
          <p:cNvPicPr preferRelativeResize="0"/>
          <p:nvPr/>
        </p:nvPicPr>
        <p:blipFill rotWithShape="1">
          <a:blip r:embed="rId4">
            <a:alphaModFix/>
          </a:blip>
          <a:srcRect l="14094" r="2258"/>
          <a:stretch/>
        </p:blipFill>
        <p:spPr>
          <a:xfrm>
            <a:off x="703625" y="1328300"/>
            <a:ext cx="6728601" cy="3628200"/>
          </a:xfrm>
          <a:prstGeom prst="rect">
            <a:avLst/>
          </a:prstGeom>
          <a:noFill/>
          <a:ln>
            <a:noFill/>
          </a:ln>
        </p:spPr>
      </p:pic>
      <p:pic>
        <p:nvPicPr>
          <p:cNvPr id="257" name="Google Shape;257;g137a2991a75_0_0"/>
          <p:cNvPicPr preferRelativeResize="0"/>
          <p:nvPr/>
        </p:nvPicPr>
        <p:blipFill rotWithShape="1">
          <a:blip r:embed="rId5">
            <a:alphaModFix/>
          </a:blip>
          <a:srcRect t="12891" r="64968"/>
          <a:stretch/>
        </p:blipFill>
        <p:spPr>
          <a:xfrm>
            <a:off x="703613" y="1316812"/>
            <a:ext cx="1672000" cy="2627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DEFF8"/>
        </a:solidFill>
        <a:effectLst/>
      </p:bgPr>
    </p:bg>
    <p:spTree>
      <p:nvGrpSpPr>
        <p:cNvPr id="1" name="Shape 261"/>
        <p:cNvGrpSpPr/>
        <p:nvPr/>
      </p:nvGrpSpPr>
      <p:grpSpPr>
        <a:xfrm>
          <a:off x="0" y="0"/>
          <a:ext cx="0" cy="0"/>
          <a:chOff x="0" y="0"/>
          <a:chExt cx="0" cy="0"/>
        </a:xfrm>
      </p:grpSpPr>
      <p:pic>
        <p:nvPicPr>
          <p:cNvPr id="262" name="Google Shape;262;g12012b9d482_0_519"/>
          <p:cNvPicPr preferRelativeResize="0"/>
          <p:nvPr/>
        </p:nvPicPr>
        <p:blipFill rotWithShape="1">
          <a:blip r:embed="rId3">
            <a:alphaModFix/>
          </a:blip>
          <a:srcRect l="7417" r="2565"/>
          <a:stretch/>
        </p:blipFill>
        <p:spPr>
          <a:xfrm>
            <a:off x="76200" y="76200"/>
            <a:ext cx="7407949" cy="4114800"/>
          </a:xfrm>
          <a:prstGeom prst="rect">
            <a:avLst/>
          </a:prstGeom>
          <a:noFill/>
          <a:ln>
            <a:noFill/>
          </a:ln>
        </p:spPr>
      </p:pic>
      <p:pic>
        <p:nvPicPr>
          <p:cNvPr id="263" name="Google Shape;263;g12012b9d482_0_519"/>
          <p:cNvPicPr preferRelativeResize="0"/>
          <p:nvPr/>
        </p:nvPicPr>
        <p:blipFill rotWithShape="1">
          <a:blip r:embed="rId4">
            <a:alphaModFix/>
          </a:blip>
          <a:srcRect l="7700" r="3069"/>
          <a:stretch/>
        </p:blipFill>
        <p:spPr>
          <a:xfrm>
            <a:off x="4785675" y="2667000"/>
            <a:ext cx="7343250" cy="4114800"/>
          </a:xfrm>
          <a:prstGeom prst="rect">
            <a:avLst/>
          </a:prstGeom>
          <a:noFill/>
          <a:ln>
            <a:noFill/>
          </a:ln>
        </p:spPr>
      </p:pic>
      <p:sp>
        <p:nvSpPr>
          <p:cNvPr id="264" name="Google Shape;264;g12012b9d482_0_519"/>
          <p:cNvSpPr txBox="1"/>
          <p:nvPr/>
        </p:nvSpPr>
        <p:spPr>
          <a:xfrm>
            <a:off x="7637075" y="403125"/>
            <a:ext cx="4156800" cy="197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AR" sz="2200" u="sng">
                <a:latin typeface="Calibri"/>
                <a:ea typeface="Calibri"/>
                <a:cs typeface="Calibri"/>
                <a:sym typeface="Calibri"/>
              </a:rPr>
              <a:t>Imputación de Barrio y Comuna </a:t>
            </a:r>
            <a:endParaRPr sz="2200" u="sng">
              <a:latin typeface="Calibri"/>
              <a:ea typeface="Calibri"/>
              <a:cs typeface="Calibri"/>
              <a:sym typeface="Calibri"/>
            </a:endParaRPr>
          </a:p>
          <a:p>
            <a:pPr marL="0" lvl="0" indent="0" algn="l" rtl="0">
              <a:spcBef>
                <a:spcPts val="0"/>
              </a:spcBef>
              <a:spcAft>
                <a:spcPts val="0"/>
              </a:spcAft>
              <a:buNone/>
            </a:pPr>
            <a:endParaRPr sz="2200" u="sng">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s-AR" sz="1800">
                <a:solidFill>
                  <a:schemeClr val="dk1"/>
                </a:solidFill>
                <a:latin typeface="Calibri"/>
                <a:ea typeface="Calibri"/>
                <a:cs typeface="Calibri"/>
                <a:sym typeface="Calibri"/>
              </a:rPr>
              <a:t>Se utilizó la función </a:t>
            </a:r>
            <a:r>
              <a:rPr lang="es-AR" sz="1800" b="1">
                <a:solidFill>
                  <a:schemeClr val="dk1"/>
                </a:solidFill>
                <a:latin typeface="Calibri"/>
                <a:ea typeface="Calibri"/>
                <a:cs typeface="Calibri"/>
                <a:sym typeface="Calibri"/>
              </a:rPr>
              <a:t>Nominatim</a:t>
            </a:r>
            <a:r>
              <a:rPr lang="es-AR" sz="1800">
                <a:solidFill>
                  <a:schemeClr val="dk1"/>
                </a:solidFill>
                <a:latin typeface="Calibri"/>
                <a:ea typeface="Calibri"/>
                <a:cs typeface="Calibri"/>
                <a:sym typeface="Calibri"/>
              </a:rPr>
              <a:t> de la librería </a:t>
            </a:r>
            <a:r>
              <a:rPr lang="es-AR" sz="1800" b="1">
                <a:solidFill>
                  <a:schemeClr val="dk1"/>
                </a:solidFill>
                <a:latin typeface="Calibri"/>
                <a:ea typeface="Calibri"/>
                <a:cs typeface="Calibri"/>
                <a:sym typeface="Calibri"/>
              </a:rPr>
              <a:t>geopy.geocoders</a:t>
            </a:r>
            <a:r>
              <a:rPr lang="es-AR" sz="1800">
                <a:solidFill>
                  <a:schemeClr val="dk1"/>
                </a:solidFill>
                <a:latin typeface="Calibri"/>
                <a:ea typeface="Calibri"/>
                <a:cs typeface="Calibri"/>
                <a:sym typeface="Calibri"/>
              </a:rPr>
              <a:t> y se imputaron los registros que contaban con ‘Latitud’ y ‘Longitud’ como información de ubicación.</a:t>
            </a:r>
            <a:endParaRPr sz="2300" u="sng">
              <a:latin typeface="Calibri"/>
              <a:ea typeface="Calibri"/>
              <a:cs typeface="Calibri"/>
              <a:sym typeface="Calibri"/>
            </a:endParaRPr>
          </a:p>
        </p:txBody>
      </p:sp>
      <p:sp>
        <p:nvSpPr>
          <p:cNvPr id="265" name="Google Shape;265;g12012b9d482_0_519"/>
          <p:cNvSpPr txBox="1"/>
          <p:nvPr/>
        </p:nvSpPr>
        <p:spPr>
          <a:xfrm>
            <a:off x="186525" y="4880950"/>
            <a:ext cx="4313400" cy="1293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es-AR" sz="1800">
                <a:solidFill>
                  <a:schemeClr val="dk1"/>
                </a:solidFill>
                <a:latin typeface="Calibri"/>
                <a:ea typeface="Calibri"/>
                <a:cs typeface="Calibri"/>
                <a:sym typeface="Calibri"/>
              </a:rPr>
              <a:t>873/875 registros con coordenadas no nulas  imputados para Comuna</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s-AR" sz="1800">
                <a:solidFill>
                  <a:schemeClr val="dk1"/>
                </a:solidFill>
                <a:latin typeface="Calibri"/>
                <a:ea typeface="Calibri"/>
                <a:cs typeface="Calibri"/>
                <a:sym typeface="Calibri"/>
              </a:rPr>
              <a:t>921/1382  registros con coordenadas no nulas imputados para Barrio </a:t>
            </a:r>
            <a:endParaRPr sz="1800">
              <a:latin typeface="Calibri"/>
              <a:ea typeface="Calibri"/>
              <a:cs typeface="Calibri"/>
              <a:sym typeface="Calibri"/>
            </a:endParaRPr>
          </a:p>
        </p:txBody>
      </p:sp>
      <p:sp>
        <p:nvSpPr>
          <p:cNvPr id="266" name="Google Shape;266;g12012b9d482_0_519"/>
          <p:cNvSpPr/>
          <p:nvPr/>
        </p:nvSpPr>
        <p:spPr>
          <a:xfrm>
            <a:off x="622000" y="76200"/>
            <a:ext cx="533700" cy="559800"/>
          </a:xfrm>
          <a:prstGeom prst="diagStrip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12012b9d482_0_519"/>
          <p:cNvSpPr/>
          <p:nvPr/>
        </p:nvSpPr>
        <p:spPr>
          <a:xfrm>
            <a:off x="984650" y="76200"/>
            <a:ext cx="533700" cy="559800"/>
          </a:xfrm>
          <a:prstGeom prst="diagStrip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g12012b9d482_0_519"/>
          <p:cNvSpPr/>
          <p:nvPr/>
        </p:nvSpPr>
        <p:spPr>
          <a:xfrm>
            <a:off x="5342425" y="2667000"/>
            <a:ext cx="533700" cy="559800"/>
          </a:xfrm>
          <a:prstGeom prst="diagStrip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g12012b9d482_0_519"/>
          <p:cNvSpPr/>
          <p:nvPr/>
        </p:nvSpPr>
        <p:spPr>
          <a:xfrm>
            <a:off x="5672750" y="2667000"/>
            <a:ext cx="533700" cy="559800"/>
          </a:xfrm>
          <a:prstGeom prst="diagStrip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0"/>
          <p:cNvPicPr preferRelativeResize="0"/>
          <p:nvPr/>
        </p:nvPicPr>
        <p:blipFill>
          <a:blip r:embed="rId3">
            <a:alphaModFix/>
          </a:blip>
          <a:stretch>
            <a:fillRect/>
          </a:stretch>
        </p:blipFill>
        <p:spPr>
          <a:xfrm>
            <a:off x="711525" y="802425"/>
            <a:ext cx="9031648" cy="4572625"/>
          </a:xfrm>
          <a:prstGeom prst="rect">
            <a:avLst/>
          </a:prstGeom>
          <a:noFill/>
          <a:ln>
            <a:noFill/>
          </a:ln>
        </p:spPr>
      </p:pic>
      <p:sp>
        <p:nvSpPr>
          <p:cNvPr id="275" name="Google Shape;275;p10"/>
          <p:cNvSpPr/>
          <p:nvPr/>
        </p:nvSpPr>
        <p:spPr>
          <a:xfrm rot="5400000">
            <a:off x="6522659" y="3365550"/>
            <a:ext cx="6858000" cy="1269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 name="Google Shape;276;p10"/>
          <p:cNvSpPr txBox="1"/>
          <p:nvPr/>
        </p:nvSpPr>
        <p:spPr>
          <a:xfrm>
            <a:off x="10079239" y="4880716"/>
            <a:ext cx="2060100" cy="163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AR" sz="2000">
                <a:solidFill>
                  <a:schemeClr val="dk1"/>
                </a:solidFill>
                <a:latin typeface="Book Antiqua"/>
                <a:ea typeface="Book Antiqua"/>
                <a:cs typeface="Book Antiqua"/>
                <a:sym typeface="Book Antiqua"/>
              </a:rPr>
              <a:t>Muchas Gracias.</a:t>
            </a:r>
            <a:endParaRPr/>
          </a:p>
          <a:p>
            <a:pPr marL="0" marR="0" lvl="0" indent="0" algn="l" rtl="0">
              <a:spcBef>
                <a:spcPts val="0"/>
              </a:spcBef>
              <a:spcAft>
                <a:spcPts val="0"/>
              </a:spcAft>
              <a:buNone/>
            </a:pPr>
            <a:endParaRPr sz="2000">
              <a:solidFill>
                <a:schemeClr val="dk1"/>
              </a:solidFill>
              <a:latin typeface="Book Antiqua"/>
              <a:ea typeface="Book Antiqua"/>
              <a:cs typeface="Book Antiqua"/>
              <a:sym typeface="Book Antiqua"/>
            </a:endParaRPr>
          </a:p>
          <a:p>
            <a:pPr marL="0" marR="0" lvl="0" indent="0" algn="l" rtl="0">
              <a:spcBef>
                <a:spcPts val="0"/>
              </a:spcBef>
              <a:spcAft>
                <a:spcPts val="0"/>
              </a:spcAft>
              <a:buNone/>
            </a:pPr>
            <a:r>
              <a:rPr lang="es-AR" sz="2000">
                <a:solidFill>
                  <a:schemeClr val="dk1"/>
                </a:solidFill>
                <a:latin typeface="Book Antiqua"/>
                <a:ea typeface="Book Antiqua"/>
                <a:cs typeface="Book Antiqua"/>
                <a:sym typeface="Book Antiqua"/>
              </a:rPr>
              <a:t>Candela</a:t>
            </a:r>
            <a:endParaRPr/>
          </a:p>
          <a:p>
            <a:pPr marL="0" marR="0" lvl="0" indent="0" algn="l" rtl="0">
              <a:spcBef>
                <a:spcPts val="0"/>
              </a:spcBef>
              <a:spcAft>
                <a:spcPts val="0"/>
              </a:spcAft>
              <a:buNone/>
            </a:pPr>
            <a:r>
              <a:rPr lang="es-AR" sz="2000">
                <a:solidFill>
                  <a:schemeClr val="dk1"/>
                </a:solidFill>
                <a:latin typeface="Book Antiqua"/>
                <a:ea typeface="Book Antiqua"/>
                <a:cs typeface="Book Antiqua"/>
                <a:sym typeface="Book Antiqua"/>
              </a:rPr>
              <a:t>Gustavo</a:t>
            </a:r>
            <a:endParaRPr/>
          </a:p>
          <a:p>
            <a:pPr marL="0" marR="0" lvl="0" indent="0" algn="l" rtl="0">
              <a:spcBef>
                <a:spcPts val="0"/>
              </a:spcBef>
              <a:spcAft>
                <a:spcPts val="0"/>
              </a:spcAft>
              <a:buNone/>
            </a:pPr>
            <a:r>
              <a:rPr lang="es-AR" sz="2000">
                <a:solidFill>
                  <a:schemeClr val="dk1"/>
                </a:solidFill>
                <a:latin typeface="Book Antiqua"/>
                <a:ea typeface="Book Antiqua"/>
                <a:cs typeface="Book Antiqua"/>
                <a:sym typeface="Book Antiqua"/>
              </a:rPr>
              <a:t>Carina.</a:t>
            </a:r>
            <a:endParaRPr/>
          </a:p>
        </p:txBody>
      </p:sp>
      <p:cxnSp>
        <p:nvCxnSpPr>
          <p:cNvPr id="277" name="Google Shape;277;p10"/>
          <p:cNvCxnSpPr/>
          <p:nvPr/>
        </p:nvCxnSpPr>
        <p:spPr>
          <a:xfrm>
            <a:off x="10079259" y="5375049"/>
            <a:ext cx="2082600" cy="0"/>
          </a:xfrm>
          <a:prstGeom prst="straightConnector1">
            <a:avLst/>
          </a:prstGeom>
          <a:noFill/>
          <a:ln w="9525" cap="flat" cmpd="sng">
            <a:solidFill>
              <a:schemeClr val="accent1"/>
            </a:solidFill>
            <a:prstDash val="solid"/>
            <a:miter lim="800000"/>
            <a:headEnd type="none" w="sm" len="sm"/>
            <a:tailEnd type="none" w="sm" len="sm"/>
          </a:ln>
        </p:spPr>
      </p:cxnSp>
      <p:sp>
        <p:nvSpPr>
          <p:cNvPr id="278" name="Google Shape;278;p10"/>
          <p:cNvSpPr txBox="1"/>
          <p:nvPr/>
        </p:nvSpPr>
        <p:spPr>
          <a:xfrm>
            <a:off x="1065950" y="933900"/>
            <a:ext cx="5424300" cy="734100"/>
          </a:xfrm>
          <a:prstGeom prst="rect">
            <a:avLst/>
          </a:prstGeom>
          <a:noFill/>
          <a:ln>
            <a:noFill/>
          </a:ln>
        </p:spPr>
        <p:txBody>
          <a:bodyPr spcFirstLastPara="1" wrap="square" lIns="91425" tIns="91425" rIns="91425" bIns="91425" anchor="t" anchorCtr="0">
            <a:spAutoFit/>
          </a:bodyPr>
          <a:lstStyle/>
          <a:p>
            <a:pPr marL="0" lvl="0" indent="0" algn="just" rtl="0">
              <a:lnSpc>
                <a:spcPct val="110000"/>
              </a:lnSpc>
              <a:spcBef>
                <a:spcPts val="0"/>
              </a:spcBef>
              <a:spcAft>
                <a:spcPts val="0"/>
              </a:spcAft>
              <a:buClr>
                <a:schemeClr val="dk1"/>
              </a:buClr>
              <a:buSzPts val="1100"/>
              <a:buFont typeface="Arial"/>
              <a:buNone/>
            </a:pPr>
            <a:r>
              <a:rPr lang="es-AR" sz="1700" b="1">
                <a:solidFill>
                  <a:srgbClr val="7F7F7F"/>
                </a:solidFill>
              </a:rPr>
              <a:t>En esta primera etapa hemos analizado, visualizado y curado nuestros datos.</a:t>
            </a:r>
            <a:endParaRPr sz="1900" b="1">
              <a:solidFill>
                <a:srgbClr val="7F7F7F"/>
              </a:solidFill>
            </a:endParaRPr>
          </a:p>
        </p:txBody>
      </p:sp>
      <p:sp>
        <p:nvSpPr>
          <p:cNvPr id="279" name="Google Shape;279;p10"/>
          <p:cNvSpPr txBox="1"/>
          <p:nvPr/>
        </p:nvSpPr>
        <p:spPr>
          <a:xfrm>
            <a:off x="1065950" y="4328400"/>
            <a:ext cx="5782500" cy="1939500"/>
          </a:xfrm>
          <a:prstGeom prst="rect">
            <a:avLst/>
          </a:prstGeom>
          <a:noFill/>
          <a:ln>
            <a:noFill/>
          </a:ln>
        </p:spPr>
        <p:txBody>
          <a:bodyPr spcFirstLastPara="1" wrap="square" lIns="91425" tIns="91425" rIns="91425" bIns="91425" anchor="t" anchorCtr="0">
            <a:spAutoFit/>
          </a:bodyPr>
          <a:lstStyle/>
          <a:p>
            <a:pPr marL="0" lvl="0" indent="0" algn="just" rtl="0">
              <a:lnSpc>
                <a:spcPct val="110000"/>
              </a:lnSpc>
              <a:spcBef>
                <a:spcPts val="0"/>
              </a:spcBef>
              <a:spcAft>
                <a:spcPts val="0"/>
              </a:spcAft>
              <a:buNone/>
            </a:pPr>
            <a:r>
              <a:rPr lang="es-AR" sz="1500" b="1">
                <a:solidFill>
                  <a:srgbClr val="7F7F7F"/>
                </a:solidFill>
              </a:rPr>
              <a:t>Posteriormente, aplicaremos un modelo de Machine Learning que nos permita predecir algunas características de accidentes viales, que tienen que ver con la ubicación, el tiempo o ciertos atributos de las víctimas. Lo cual puede ser de ayuda para generar estrategias, controles de tránsito y otras cuestiones que permitan disminuir los índices de accidentes.</a:t>
            </a:r>
            <a:endParaRPr sz="1500" b="1">
              <a:solidFill>
                <a:srgbClr val="7F7F7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BEF"/>
        </a:solidFill>
        <a:effectLst/>
      </p:bgPr>
    </p:bg>
    <p:spTree>
      <p:nvGrpSpPr>
        <p:cNvPr id="1" name="Shape 169"/>
        <p:cNvGrpSpPr/>
        <p:nvPr/>
      </p:nvGrpSpPr>
      <p:grpSpPr>
        <a:xfrm>
          <a:off x="0" y="0"/>
          <a:ext cx="0" cy="0"/>
          <a:chOff x="0" y="0"/>
          <a:chExt cx="0" cy="0"/>
        </a:xfrm>
      </p:grpSpPr>
      <p:grpSp>
        <p:nvGrpSpPr>
          <p:cNvPr id="10" name="Grupo 9">
            <a:extLst>
              <a:ext uri="{FF2B5EF4-FFF2-40B4-BE49-F238E27FC236}">
                <a16:creationId xmlns:a16="http://schemas.microsoft.com/office/drawing/2014/main" id="{373A283E-06D7-4090-AD1C-F8F0E5DF72BF}"/>
              </a:ext>
            </a:extLst>
          </p:cNvPr>
          <p:cNvGrpSpPr/>
          <p:nvPr/>
        </p:nvGrpSpPr>
        <p:grpSpPr>
          <a:xfrm>
            <a:off x="122604" y="1129275"/>
            <a:ext cx="9631016" cy="3609355"/>
            <a:chOff x="0" y="3252599"/>
            <a:chExt cx="9631016" cy="3609355"/>
          </a:xfrm>
        </p:grpSpPr>
        <p:pic>
          <p:nvPicPr>
            <p:cNvPr id="8" name="Imagen 7">
              <a:extLst>
                <a:ext uri="{FF2B5EF4-FFF2-40B4-BE49-F238E27FC236}">
                  <a16:creationId xmlns:a16="http://schemas.microsoft.com/office/drawing/2014/main" id="{78D5AA76-73DF-4A21-990B-10DF737CAFB6}"/>
                </a:ext>
              </a:extLst>
            </p:cNvPr>
            <p:cNvPicPr>
              <a:picLocks noChangeAspect="1"/>
            </p:cNvPicPr>
            <p:nvPr/>
          </p:nvPicPr>
          <p:blipFill>
            <a:blip r:embed="rId3"/>
            <a:stretch>
              <a:fillRect/>
            </a:stretch>
          </p:blipFill>
          <p:spPr>
            <a:xfrm>
              <a:off x="0" y="3252599"/>
              <a:ext cx="9631016" cy="3609355"/>
            </a:xfrm>
            <a:prstGeom prst="rect">
              <a:avLst/>
            </a:prstGeom>
          </p:spPr>
        </p:pic>
        <p:sp>
          <p:nvSpPr>
            <p:cNvPr id="6" name="CuadroTexto 5">
              <a:extLst>
                <a:ext uri="{FF2B5EF4-FFF2-40B4-BE49-F238E27FC236}">
                  <a16:creationId xmlns:a16="http://schemas.microsoft.com/office/drawing/2014/main" id="{62610CBB-7C30-479E-8DD6-107BD4D25CF9}"/>
                </a:ext>
              </a:extLst>
            </p:cNvPr>
            <p:cNvSpPr txBox="1"/>
            <p:nvPr/>
          </p:nvSpPr>
          <p:spPr>
            <a:xfrm>
              <a:off x="311971" y="3656549"/>
              <a:ext cx="45414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900" b="1" i="0" u="none" strike="noStrike" kern="0" cap="none" spc="0" normalizeH="0" baseline="0" noProof="0" dirty="0">
                  <a:ln>
                    <a:noFill/>
                  </a:ln>
                  <a:solidFill>
                    <a:srgbClr val="000000"/>
                  </a:solidFill>
                  <a:effectLst/>
                  <a:uLnTx/>
                  <a:uFillTx/>
                  <a:latin typeface="Arial"/>
                  <a:cs typeface="Arial"/>
                  <a:sym typeface="Arial"/>
                </a:rPr>
                <a:t>2014</a:t>
              </a:r>
              <a:endParaRPr kumimoji="0" lang="es-AR" sz="900" b="1" i="0" u="none" strike="noStrike" kern="0" cap="none" spc="0" normalizeH="0" baseline="0" noProof="0" dirty="0">
                <a:ln>
                  <a:noFill/>
                </a:ln>
                <a:solidFill>
                  <a:srgbClr val="000000"/>
                </a:solidFill>
                <a:effectLst/>
                <a:uLnTx/>
                <a:uFillTx/>
                <a:latin typeface="Arial"/>
                <a:cs typeface="Arial"/>
                <a:sym typeface="Arial"/>
              </a:endParaRPr>
            </a:p>
          </p:txBody>
        </p:sp>
        <p:sp>
          <p:nvSpPr>
            <p:cNvPr id="12" name="CuadroTexto 11">
              <a:extLst>
                <a:ext uri="{FF2B5EF4-FFF2-40B4-BE49-F238E27FC236}">
                  <a16:creationId xmlns:a16="http://schemas.microsoft.com/office/drawing/2014/main" id="{F25C7CAF-057C-4788-9F26-3C7B625D4312}"/>
                </a:ext>
              </a:extLst>
            </p:cNvPr>
            <p:cNvSpPr txBox="1"/>
            <p:nvPr/>
          </p:nvSpPr>
          <p:spPr>
            <a:xfrm>
              <a:off x="2103137" y="3734894"/>
              <a:ext cx="45414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900" b="1" i="0" u="none" strike="noStrike" kern="0" cap="none" spc="0" normalizeH="0" baseline="0" noProof="0" dirty="0">
                  <a:ln>
                    <a:noFill/>
                  </a:ln>
                  <a:solidFill>
                    <a:srgbClr val="000000"/>
                  </a:solidFill>
                  <a:effectLst/>
                  <a:uLnTx/>
                  <a:uFillTx/>
                  <a:latin typeface="Arial"/>
                  <a:cs typeface="Arial"/>
                  <a:sym typeface="Arial"/>
                </a:rPr>
                <a:t>2015</a:t>
              </a:r>
              <a:endParaRPr kumimoji="0" lang="es-AR" sz="900" b="1" i="0" u="none" strike="noStrike" kern="0" cap="none" spc="0" normalizeH="0" baseline="0" noProof="0" dirty="0">
                <a:ln>
                  <a:noFill/>
                </a:ln>
                <a:solidFill>
                  <a:srgbClr val="000000"/>
                </a:solidFill>
                <a:effectLst/>
                <a:uLnTx/>
                <a:uFillTx/>
                <a:latin typeface="Arial"/>
                <a:cs typeface="Arial"/>
                <a:sym typeface="Arial"/>
              </a:endParaRPr>
            </a:p>
          </p:txBody>
        </p:sp>
        <p:sp>
          <p:nvSpPr>
            <p:cNvPr id="13" name="CuadroTexto 12">
              <a:extLst>
                <a:ext uri="{FF2B5EF4-FFF2-40B4-BE49-F238E27FC236}">
                  <a16:creationId xmlns:a16="http://schemas.microsoft.com/office/drawing/2014/main" id="{0285FC85-4E05-49D9-94A3-D345236889E7}"/>
                </a:ext>
              </a:extLst>
            </p:cNvPr>
            <p:cNvSpPr txBox="1"/>
            <p:nvPr/>
          </p:nvSpPr>
          <p:spPr>
            <a:xfrm>
              <a:off x="1481603" y="5178823"/>
              <a:ext cx="441932"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900" b="1" i="0" u="none" strike="noStrike" kern="0" cap="none" spc="0" normalizeH="0" baseline="0" noProof="0" dirty="0">
                  <a:ln>
                    <a:noFill/>
                  </a:ln>
                  <a:solidFill>
                    <a:srgbClr val="000000"/>
                  </a:solidFill>
                  <a:effectLst/>
                  <a:uLnTx/>
                  <a:uFillTx/>
                  <a:latin typeface="Arial"/>
                  <a:cs typeface="Arial"/>
                  <a:sym typeface="Arial"/>
                </a:rPr>
                <a:t>2016</a:t>
              </a:r>
              <a:endParaRPr kumimoji="0" lang="es-AR" sz="900" b="1" i="0" u="none" strike="noStrike" kern="0" cap="none" spc="0" normalizeH="0" baseline="0" noProof="0" dirty="0">
                <a:ln>
                  <a:noFill/>
                </a:ln>
                <a:solidFill>
                  <a:srgbClr val="000000"/>
                </a:solidFill>
                <a:effectLst/>
                <a:uLnTx/>
                <a:uFillTx/>
                <a:latin typeface="Arial"/>
                <a:cs typeface="Arial"/>
                <a:sym typeface="Arial"/>
              </a:endParaRPr>
            </a:p>
          </p:txBody>
        </p:sp>
        <p:sp>
          <p:nvSpPr>
            <p:cNvPr id="14" name="CuadroTexto 13">
              <a:extLst>
                <a:ext uri="{FF2B5EF4-FFF2-40B4-BE49-F238E27FC236}">
                  <a16:creationId xmlns:a16="http://schemas.microsoft.com/office/drawing/2014/main" id="{08A64950-4DBF-4CB0-A68F-87F8D91B839C}"/>
                </a:ext>
              </a:extLst>
            </p:cNvPr>
            <p:cNvSpPr txBox="1"/>
            <p:nvPr/>
          </p:nvSpPr>
          <p:spPr>
            <a:xfrm>
              <a:off x="2890578" y="4894541"/>
              <a:ext cx="44574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900" b="1" i="0" u="none" strike="noStrike" kern="0" cap="none" spc="0" normalizeH="0" baseline="0" noProof="0" dirty="0">
                  <a:ln>
                    <a:noFill/>
                  </a:ln>
                  <a:solidFill>
                    <a:srgbClr val="000000"/>
                  </a:solidFill>
                  <a:effectLst/>
                  <a:uLnTx/>
                  <a:uFillTx/>
                  <a:latin typeface="Arial"/>
                  <a:cs typeface="Arial"/>
                  <a:sym typeface="Arial"/>
                </a:rPr>
                <a:t>2017</a:t>
              </a:r>
              <a:endParaRPr kumimoji="0" lang="es-AR" sz="900" b="1" i="0" u="none" strike="noStrike" kern="0" cap="none" spc="0" normalizeH="0" baseline="0" noProof="0" dirty="0">
                <a:ln>
                  <a:noFill/>
                </a:ln>
                <a:solidFill>
                  <a:srgbClr val="000000"/>
                </a:solidFill>
                <a:effectLst/>
                <a:uLnTx/>
                <a:uFillTx/>
                <a:latin typeface="Arial"/>
                <a:cs typeface="Arial"/>
                <a:sym typeface="Arial"/>
              </a:endParaRPr>
            </a:p>
          </p:txBody>
        </p:sp>
        <p:sp>
          <p:nvSpPr>
            <p:cNvPr id="15" name="CuadroTexto 14">
              <a:extLst>
                <a:ext uri="{FF2B5EF4-FFF2-40B4-BE49-F238E27FC236}">
                  <a16:creationId xmlns:a16="http://schemas.microsoft.com/office/drawing/2014/main" id="{159154C5-A46D-48F4-A6EE-0DC50778F48B}"/>
                </a:ext>
              </a:extLst>
            </p:cNvPr>
            <p:cNvSpPr txBox="1"/>
            <p:nvPr/>
          </p:nvSpPr>
          <p:spPr>
            <a:xfrm>
              <a:off x="4022215" y="4477588"/>
              <a:ext cx="45505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900" b="1" i="0" u="none" strike="noStrike" kern="0" cap="none" spc="0" normalizeH="0" baseline="0" noProof="0" dirty="0">
                  <a:ln>
                    <a:noFill/>
                  </a:ln>
                  <a:solidFill>
                    <a:srgbClr val="000000"/>
                  </a:solidFill>
                  <a:effectLst/>
                  <a:uLnTx/>
                  <a:uFillTx/>
                  <a:latin typeface="Arial"/>
                  <a:cs typeface="Arial"/>
                  <a:sym typeface="Arial"/>
                </a:rPr>
                <a:t>2018</a:t>
              </a:r>
              <a:endParaRPr kumimoji="0" lang="es-AR" sz="900" b="1" i="0" u="none" strike="noStrike" kern="0" cap="none" spc="0" normalizeH="0" baseline="0" noProof="0" dirty="0">
                <a:ln>
                  <a:noFill/>
                </a:ln>
                <a:solidFill>
                  <a:srgbClr val="000000"/>
                </a:solidFill>
                <a:effectLst/>
                <a:uLnTx/>
                <a:uFillTx/>
                <a:latin typeface="Arial"/>
                <a:cs typeface="Arial"/>
                <a:sym typeface="Arial"/>
              </a:endParaRPr>
            </a:p>
          </p:txBody>
        </p:sp>
        <p:sp>
          <p:nvSpPr>
            <p:cNvPr id="16" name="CuadroTexto 15">
              <a:extLst>
                <a:ext uri="{FF2B5EF4-FFF2-40B4-BE49-F238E27FC236}">
                  <a16:creationId xmlns:a16="http://schemas.microsoft.com/office/drawing/2014/main" id="{DF1765CB-8AFA-4046-B13C-E4D0DD614B1E}"/>
                </a:ext>
              </a:extLst>
            </p:cNvPr>
            <p:cNvSpPr txBox="1"/>
            <p:nvPr/>
          </p:nvSpPr>
          <p:spPr>
            <a:xfrm>
              <a:off x="5604527" y="4237276"/>
              <a:ext cx="446165"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900" b="1" i="0" u="none" strike="noStrike" kern="0" cap="none" spc="0" normalizeH="0" baseline="0" noProof="0" dirty="0">
                  <a:ln>
                    <a:noFill/>
                  </a:ln>
                  <a:solidFill>
                    <a:srgbClr val="000000"/>
                  </a:solidFill>
                  <a:effectLst/>
                  <a:uLnTx/>
                  <a:uFillTx/>
                  <a:latin typeface="Arial"/>
                  <a:cs typeface="Arial"/>
                  <a:sym typeface="Arial"/>
                </a:rPr>
                <a:t>2019</a:t>
              </a:r>
              <a:endParaRPr kumimoji="0" lang="es-AR" sz="900" b="1" i="0" u="none" strike="noStrike" kern="0" cap="none" spc="0" normalizeH="0" baseline="0" noProof="0" dirty="0">
                <a:ln>
                  <a:noFill/>
                </a:ln>
                <a:solidFill>
                  <a:srgbClr val="000000"/>
                </a:solidFill>
                <a:effectLst/>
                <a:uLnTx/>
                <a:uFillTx/>
                <a:latin typeface="Arial"/>
                <a:cs typeface="Arial"/>
                <a:sym typeface="Arial"/>
              </a:endParaRPr>
            </a:p>
          </p:txBody>
        </p:sp>
        <p:sp>
          <p:nvSpPr>
            <p:cNvPr id="17" name="CuadroTexto 16">
              <a:extLst>
                <a:ext uri="{FF2B5EF4-FFF2-40B4-BE49-F238E27FC236}">
                  <a16:creationId xmlns:a16="http://schemas.microsoft.com/office/drawing/2014/main" id="{94302A01-B12A-4A30-9E4E-438937BA8DA9}"/>
                </a:ext>
              </a:extLst>
            </p:cNvPr>
            <p:cNvSpPr txBox="1"/>
            <p:nvPr/>
          </p:nvSpPr>
          <p:spPr>
            <a:xfrm>
              <a:off x="7171981" y="5053322"/>
              <a:ext cx="48508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900" b="1" i="0" u="none" strike="noStrike" kern="0" cap="none" spc="0" normalizeH="0" baseline="0" noProof="0" dirty="0">
                  <a:ln>
                    <a:noFill/>
                  </a:ln>
                  <a:solidFill>
                    <a:srgbClr val="000000"/>
                  </a:solidFill>
                  <a:effectLst/>
                  <a:uLnTx/>
                  <a:uFillTx/>
                  <a:latin typeface="Arial"/>
                  <a:cs typeface="Arial"/>
                  <a:sym typeface="Arial"/>
                </a:rPr>
                <a:t>2020</a:t>
              </a:r>
              <a:endParaRPr kumimoji="0" lang="es-AR" sz="900" b="1" i="0" u="none" strike="noStrike" kern="0" cap="none" spc="0" normalizeH="0" baseline="0" noProof="0" dirty="0">
                <a:ln>
                  <a:noFill/>
                </a:ln>
                <a:solidFill>
                  <a:srgbClr val="000000"/>
                </a:solidFill>
                <a:effectLst/>
                <a:uLnTx/>
                <a:uFillTx/>
                <a:latin typeface="Arial"/>
                <a:cs typeface="Arial"/>
                <a:sym typeface="Arial"/>
              </a:endParaRPr>
            </a:p>
          </p:txBody>
        </p:sp>
        <p:sp>
          <p:nvSpPr>
            <p:cNvPr id="18" name="CuadroTexto 17">
              <a:extLst>
                <a:ext uri="{FF2B5EF4-FFF2-40B4-BE49-F238E27FC236}">
                  <a16:creationId xmlns:a16="http://schemas.microsoft.com/office/drawing/2014/main" id="{719D52B2-094C-4EE5-AF6A-54394A42E8CB}"/>
                </a:ext>
              </a:extLst>
            </p:cNvPr>
            <p:cNvSpPr txBox="1"/>
            <p:nvPr/>
          </p:nvSpPr>
          <p:spPr>
            <a:xfrm>
              <a:off x="8432383" y="6045381"/>
              <a:ext cx="48095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900" b="1" i="0" u="none" strike="noStrike" kern="0" cap="none" spc="0" normalizeH="0" baseline="0" noProof="0" dirty="0">
                  <a:ln>
                    <a:noFill/>
                  </a:ln>
                  <a:solidFill>
                    <a:srgbClr val="000000"/>
                  </a:solidFill>
                  <a:effectLst/>
                  <a:uLnTx/>
                  <a:uFillTx/>
                  <a:latin typeface="Arial"/>
                  <a:cs typeface="Arial"/>
                  <a:sym typeface="Arial"/>
                </a:rPr>
                <a:t>2021</a:t>
              </a:r>
              <a:endParaRPr kumimoji="0" lang="es-AR" sz="900" b="1" i="0" u="none" strike="noStrike" kern="0" cap="none" spc="0" normalizeH="0" baseline="0" noProof="0" dirty="0">
                <a:ln>
                  <a:noFill/>
                </a:ln>
                <a:solidFill>
                  <a:srgbClr val="000000"/>
                </a:solidFill>
                <a:effectLst/>
                <a:uLnTx/>
                <a:uFillTx/>
                <a:latin typeface="Arial"/>
                <a:cs typeface="Arial"/>
                <a:sym typeface="Arial"/>
              </a:endParaRPr>
            </a:p>
          </p:txBody>
        </p:sp>
      </p:grpSp>
      <p:sp>
        <p:nvSpPr>
          <p:cNvPr id="22" name="Google Shape;222;g12012b9d482_0_87">
            <a:extLst>
              <a:ext uri="{FF2B5EF4-FFF2-40B4-BE49-F238E27FC236}">
                <a16:creationId xmlns:a16="http://schemas.microsoft.com/office/drawing/2014/main" id="{7EC53C93-EA2C-4688-80A7-681E0989B213}"/>
              </a:ext>
            </a:extLst>
          </p:cNvPr>
          <p:cNvSpPr txBox="1"/>
          <p:nvPr/>
        </p:nvSpPr>
        <p:spPr>
          <a:xfrm>
            <a:off x="901416" y="5228637"/>
            <a:ext cx="2334639" cy="75656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4000" b="0" i="0" u="none" strike="noStrike" kern="0" cap="none" spc="0" normalizeH="0" baseline="0" noProof="0" dirty="0">
                <a:ln>
                  <a:noFill/>
                </a:ln>
                <a:solidFill>
                  <a:srgbClr val="000000"/>
                </a:solidFill>
                <a:effectLst/>
                <a:uLnTx/>
                <a:uFillTx/>
                <a:latin typeface="Calibri"/>
                <a:ea typeface="Calibri"/>
                <a:cs typeface="Calibri"/>
                <a:sym typeface="Calibri"/>
              </a:rPr>
              <a:t>Objetivo</a:t>
            </a:r>
            <a:endParaRPr kumimoji="0" sz="40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23" name="Google Shape;193;p5">
            <a:extLst>
              <a:ext uri="{FF2B5EF4-FFF2-40B4-BE49-F238E27FC236}">
                <a16:creationId xmlns:a16="http://schemas.microsoft.com/office/drawing/2014/main" id="{C4F809D1-E5F7-4EA9-83A6-B18E63657B0A}"/>
              </a:ext>
            </a:extLst>
          </p:cNvPr>
          <p:cNvSpPr txBox="1"/>
          <p:nvPr/>
        </p:nvSpPr>
        <p:spPr>
          <a:xfrm>
            <a:off x="3562807" y="5025310"/>
            <a:ext cx="6097280" cy="129417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1200"/>
              </a:spcBef>
              <a:spcAft>
                <a:spcPts val="0"/>
              </a:spcAft>
              <a:buClr>
                <a:srgbClr val="000000"/>
              </a:buClr>
              <a:buSzPts val="1100"/>
              <a:buFont typeface="Arial"/>
              <a:buNone/>
              <a:tabLst/>
              <a:defRPr/>
            </a:pPr>
            <a:r>
              <a:rPr kumimoji="0" lang="es-MX" sz="1800" b="0" i="0" u="none" strike="noStrike" kern="0" cap="none" spc="0" normalizeH="0" baseline="0" noProof="0" dirty="0">
                <a:ln>
                  <a:noFill/>
                </a:ln>
                <a:solidFill>
                  <a:srgbClr val="000000"/>
                </a:solidFill>
                <a:effectLst/>
                <a:uLnTx/>
                <a:uFillTx/>
                <a:latin typeface="Calibri"/>
                <a:ea typeface="Calibri"/>
                <a:cs typeface="Calibri"/>
                <a:sym typeface="Calibri"/>
              </a:rPr>
              <a:t>Estudiar, analizar y comprender los datos y su complejidad para obtener informacion sobre la ocurrencia de los incidente viales ayudando a la disminución y prevención de los mismos</a:t>
            </a:r>
            <a:endParaRPr kumimoji="0" sz="14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1" name="Rectángulo 10">
            <a:extLst>
              <a:ext uri="{FF2B5EF4-FFF2-40B4-BE49-F238E27FC236}">
                <a16:creationId xmlns:a16="http://schemas.microsoft.com/office/drawing/2014/main" id="{9EBA500F-F51A-4A81-9ADE-F72E6298F670}"/>
              </a:ext>
            </a:extLst>
          </p:cNvPr>
          <p:cNvSpPr/>
          <p:nvPr/>
        </p:nvSpPr>
        <p:spPr>
          <a:xfrm>
            <a:off x="8555292" y="2502899"/>
            <a:ext cx="351410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1400" b="0" i="0" u="none" strike="noStrike" kern="0" cap="none" spc="0" normalizeH="0" baseline="0" noProof="0" dirty="0">
                <a:ln>
                  <a:noFill/>
                </a:ln>
                <a:solidFill>
                  <a:srgbClr val="0462C1"/>
                </a:solidFill>
                <a:effectLst/>
                <a:uLnTx/>
                <a:uFillTx/>
                <a:latin typeface="Times New Roman" panose="02020603050405020304" pitchFamily="18" charset="0"/>
                <a:cs typeface="Arial"/>
                <a:sym typeface="Arial"/>
              </a:rPr>
              <a:t>http://medata.gov.co/dataset/incidentes-viales </a:t>
            </a:r>
            <a:endParaRPr kumimoji="0" lang="es-AR"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026" name="Picture 2" descr="Inicio">
            <a:extLst>
              <a:ext uri="{FF2B5EF4-FFF2-40B4-BE49-F238E27FC236}">
                <a16:creationId xmlns:a16="http://schemas.microsoft.com/office/drawing/2014/main" id="{ABECC87A-81E9-4938-B03D-C3175BB4CA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868" y="1530419"/>
            <a:ext cx="1295400"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o 3">
            <a:extLst>
              <a:ext uri="{FF2B5EF4-FFF2-40B4-BE49-F238E27FC236}">
                <a16:creationId xmlns:a16="http://schemas.microsoft.com/office/drawing/2014/main" id="{FCC02E04-D167-40C2-B239-A98AA2364A3C}"/>
              </a:ext>
            </a:extLst>
          </p:cNvPr>
          <p:cNvGrpSpPr/>
          <p:nvPr/>
        </p:nvGrpSpPr>
        <p:grpSpPr>
          <a:xfrm>
            <a:off x="0" y="14340"/>
            <a:ext cx="12192000" cy="1311275"/>
            <a:chOff x="0" y="2773363"/>
            <a:chExt cx="12192000" cy="1311275"/>
          </a:xfrm>
        </p:grpSpPr>
        <p:pic>
          <p:nvPicPr>
            <p:cNvPr id="1028" name="Picture 4" descr="https://lh3.googleusercontent.com/5lTN1TrH06Qr8eJgbdXfDOgCR9LCvhoPL1UqceXxADXyZcdV-AuZ7xkdLJiFH4lH5RcRvy-5ZcIrl7Yj54UufhOtia12ZjzMZmZ_xG7trOOKYzLXOAi2u_ekPl_80SbUkon1HO2HzdM">
              <a:extLst>
                <a:ext uri="{FF2B5EF4-FFF2-40B4-BE49-F238E27FC236}">
                  <a16:creationId xmlns:a16="http://schemas.microsoft.com/office/drawing/2014/main" id="{539D7415-23FA-438E-9A8E-FDC8FA09A9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773363"/>
              <a:ext cx="12192000" cy="131127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58C7002-FFC7-4031-9802-66E3287014C0}"/>
                </a:ext>
              </a:extLst>
            </p:cNvPr>
            <p:cNvSpPr txBox="1"/>
            <p:nvPr/>
          </p:nvSpPr>
          <p:spPr>
            <a:xfrm>
              <a:off x="5627079" y="2977836"/>
              <a:ext cx="6295292" cy="769441"/>
            </a:xfrm>
            <a:prstGeom prst="rect">
              <a:avLst/>
            </a:prstGeom>
            <a:noFill/>
          </p:spPr>
          <p:txBody>
            <a:bodyPr wrap="square" rtlCol="0">
              <a:spAutoFit/>
            </a:bodyPr>
            <a:lstStyle/>
            <a:p>
              <a:r>
                <a:rPr lang="es-MX" sz="4400" b="1" spc="300" dirty="0">
                  <a:solidFill>
                    <a:schemeClr val="bg1"/>
                  </a:solidFill>
                  <a:latin typeface="Calibri Light" panose="020F0302020204030204" pitchFamily="34" charset="0"/>
                  <a:cs typeface="Calibri Light" panose="020F0302020204030204" pitchFamily="34" charset="0"/>
                </a:rPr>
                <a:t>Análisis Inicial de Datos</a:t>
              </a:r>
              <a:endParaRPr lang="es-AR" sz="4400" b="1" spc="300" dirty="0">
                <a:solidFill>
                  <a:schemeClr val="bg1"/>
                </a:solidFill>
                <a:latin typeface="Calibri Light" panose="020F0302020204030204" pitchFamily="34" charset="0"/>
                <a:cs typeface="Calibri Light" panose="020F0302020204030204" pitchFamily="34" charset="0"/>
              </a:endParaRPr>
            </a:p>
          </p:txBody>
        </p:sp>
      </p:grpSp>
    </p:spTree>
    <p:extLst>
      <p:ext uri="{BB962C8B-B14F-4D97-AF65-F5344CB8AC3E}">
        <p14:creationId xmlns:p14="http://schemas.microsoft.com/office/powerpoint/2010/main" val="1338207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BEF"/>
        </a:solidFill>
        <a:effectLst/>
      </p:bgPr>
    </p:bg>
    <p:spTree>
      <p:nvGrpSpPr>
        <p:cNvPr id="1" name="Shape 176"/>
        <p:cNvGrpSpPr/>
        <p:nvPr/>
      </p:nvGrpSpPr>
      <p:grpSpPr>
        <a:xfrm>
          <a:off x="0" y="0"/>
          <a:ext cx="0" cy="0"/>
          <a:chOff x="0" y="0"/>
          <a:chExt cx="0" cy="0"/>
        </a:xfrm>
      </p:grpSpPr>
      <p:grpSp>
        <p:nvGrpSpPr>
          <p:cNvPr id="38" name="Grupo 37">
            <a:extLst>
              <a:ext uri="{FF2B5EF4-FFF2-40B4-BE49-F238E27FC236}">
                <a16:creationId xmlns:a16="http://schemas.microsoft.com/office/drawing/2014/main" id="{C6A780D1-021A-45A9-976E-AA1C3AB22899}"/>
              </a:ext>
            </a:extLst>
          </p:cNvPr>
          <p:cNvGrpSpPr/>
          <p:nvPr/>
        </p:nvGrpSpPr>
        <p:grpSpPr>
          <a:xfrm>
            <a:off x="1661213" y="995273"/>
            <a:ext cx="1883698" cy="3026074"/>
            <a:chOff x="1661213" y="995273"/>
            <a:chExt cx="1883698" cy="3026074"/>
          </a:xfrm>
        </p:grpSpPr>
        <p:pic>
          <p:nvPicPr>
            <p:cNvPr id="4" name="Imagen 3">
              <a:extLst>
                <a:ext uri="{FF2B5EF4-FFF2-40B4-BE49-F238E27FC236}">
                  <a16:creationId xmlns:a16="http://schemas.microsoft.com/office/drawing/2014/main" id="{9BF5A5A1-6568-4AC6-9705-F85BEFE75176}"/>
                </a:ext>
              </a:extLst>
            </p:cNvPr>
            <p:cNvPicPr>
              <a:picLocks noChangeAspect="1"/>
            </p:cNvPicPr>
            <p:nvPr/>
          </p:nvPicPr>
          <p:blipFill>
            <a:blip r:embed="rId3"/>
            <a:stretch>
              <a:fillRect/>
            </a:stretch>
          </p:blipFill>
          <p:spPr>
            <a:xfrm>
              <a:off x="1661213" y="1366216"/>
              <a:ext cx="1815495" cy="2655131"/>
            </a:xfrm>
            <a:prstGeom prst="rect">
              <a:avLst/>
            </a:prstGeom>
          </p:spPr>
        </p:pic>
        <p:sp>
          <p:nvSpPr>
            <p:cNvPr id="7" name="Rectángulo 6">
              <a:extLst>
                <a:ext uri="{FF2B5EF4-FFF2-40B4-BE49-F238E27FC236}">
                  <a16:creationId xmlns:a16="http://schemas.microsoft.com/office/drawing/2014/main" id="{3EEC33B7-0938-4740-A0D0-D115FFF75BF3}"/>
                </a:ext>
              </a:extLst>
            </p:cNvPr>
            <p:cNvSpPr/>
            <p:nvPr/>
          </p:nvSpPr>
          <p:spPr>
            <a:xfrm>
              <a:off x="2883024" y="995273"/>
              <a:ext cx="661887"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600" b="0" i="0" u="none" strike="noStrike" kern="0" cap="none" spc="0" normalizeH="0" baseline="0" noProof="0" dirty="0">
                  <a:ln>
                    <a:noFill/>
                  </a:ln>
                  <a:solidFill>
                    <a:srgbClr val="000000"/>
                  </a:solidFill>
                  <a:effectLst/>
                  <a:uLnTx/>
                  <a:uFillTx/>
                  <a:latin typeface="Calibri"/>
                  <a:cs typeface="Calibri"/>
                  <a:sym typeface="Calibri"/>
                </a:rPr>
                <a:t>Nulos</a:t>
              </a:r>
              <a:endParaRPr kumimoji="0" lang="es-AR"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37" name="Grupo 36">
            <a:extLst>
              <a:ext uri="{FF2B5EF4-FFF2-40B4-BE49-F238E27FC236}">
                <a16:creationId xmlns:a16="http://schemas.microsoft.com/office/drawing/2014/main" id="{EC03BEE9-1A1E-4A04-8A8B-0938AEED0645}"/>
              </a:ext>
            </a:extLst>
          </p:cNvPr>
          <p:cNvGrpSpPr/>
          <p:nvPr/>
        </p:nvGrpSpPr>
        <p:grpSpPr>
          <a:xfrm>
            <a:off x="942625" y="997527"/>
            <a:ext cx="1998521" cy="3005350"/>
            <a:chOff x="942625" y="997527"/>
            <a:chExt cx="1998521" cy="3005350"/>
          </a:xfrm>
        </p:grpSpPr>
        <p:pic>
          <p:nvPicPr>
            <p:cNvPr id="3" name="Imagen 2">
              <a:extLst>
                <a:ext uri="{FF2B5EF4-FFF2-40B4-BE49-F238E27FC236}">
                  <a16:creationId xmlns:a16="http://schemas.microsoft.com/office/drawing/2014/main" id="{29D09A13-3414-4E2C-86E6-A842FB82B3F6}"/>
                </a:ext>
              </a:extLst>
            </p:cNvPr>
            <p:cNvPicPr>
              <a:picLocks noChangeAspect="1"/>
            </p:cNvPicPr>
            <p:nvPr/>
          </p:nvPicPr>
          <p:blipFill>
            <a:blip r:embed="rId4"/>
            <a:stretch>
              <a:fillRect/>
            </a:stretch>
          </p:blipFill>
          <p:spPr>
            <a:xfrm>
              <a:off x="942625" y="1347746"/>
              <a:ext cx="1998521" cy="2655131"/>
            </a:xfrm>
            <a:prstGeom prst="rect">
              <a:avLst/>
            </a:prstGeom>
          </p:spPr>
        </p:pic>
        <p:sp>
          <p:nvSpPr>
            <p:cNvPr id="6" name="Rectángulo 5">
              <a:extLst>
                <a:ext uri="{FF2B5EF4-FFF2-40B4-BE49-F238E27FC236}">
                  <a16:creationId xmlns:a16="http://schemas.microsoft.com/office/drawing/2014/main" id="{80F2F559-154B-4EA6-9AFE-05AF44044CE0}"/>
                </a:ext>
              </a:extLst>
            </p:cNvPr>
            <p:cNvSpPr/>
            <p:nvPr/>
          </p:nvSpPr>
          <p:spPr>
            <a:xfrm>
              <a:off x="1952853" y="997527"/>
              <a:ext cx="95423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600" b="0" i="0" u="none" strike="noStrike" kern="0" cap="none" spc="0" normalizeH="0" baseline="0" noProof="0" dirty="0">
                  <a:ln>
                    <a:noFill/>
                  </a:ln>
                  <a:solidFill>
                    <a:srgbClr val="000000"/>
                  </a:solidFill>
                  <a:effectLst/>
                  <a:uLnTx/>
                  <a:uFillTx/>
                  <a:latin typeface="Calibri"/>
                  <a:cs typeface="Calibri"/>
                  <a:sym typeface="Calibri"/>
                </a:rPr>
                <a:t>Cantidad</a:t>
              </a:r>
              <a:endParaRPr kumimoji="0" lang="es-AR"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36" name="Grupo 35">
            <a:extLst>
              <a:ext uri="{FF2B5EF4-FFF2-40B4-BE49-F238E27FC236}">
                <a16:creationId xmlns:a16="http://schemas.microsoft.com/office/drawing/2014/main" id="{F733D88C-256E-4A65-B8BF-9D263FE185B5}"/>
              </a:ext>
            </a:extLst>
          </p:cNvPr>
          <p:cNvGrpSpPr/>
          <p:nvPr/>
        </p:nvGrpSpPr>
        <p:grpSpPr>
          <a:xfrm>
            <a:off x="287732" y="1003023"/>
            <a:ext cx="1909042" cy="3009091"/>
            <a:chOff x="287732" y="1003023"/>
            <a:chExt cx="1909042" cy="3009091"/>
          </a:xfrm>
        </p:grpSpPr>
        <p:pic>
          <p:nvPicPr>
            <p:cNvPr id="2" name="Imagen 1">
              <a:extLst>
                <a:ext uri="{FF2B5EF4-FFF2-40B4-BE49-F238E27FC236}">
                  <a16:creationId xmlns:a16="http://schemas.microsoft.com/office/drawing/2014/main" id="{E6A19C0A-9DD1-4FCF-8712-72C6D47214E9}"/>
                </a:ext>
              </a:extLst>
            </p:cNvPr>
            <p:cNvPicPr>
              <a:picLocks noChangeAspect="1"/>
            </p:cNvPicPr>
            <p:nvPr/>
          </p:nvPicPr>
          <p:blipFill>
            <a:blip r:embed="rId5"/>
            <a:stretch>
              <a:fillRect/>
            </a:stretch>
          </p:blipFill>
          <p:spPr>
            <a:xfrm>
              <a:off x="287732" y="1356983"/>
              <a:ext cx="1909042" cy="2655131"/>
            </a:xfrm>
            <a:prstGeom prst="rect">
              <a:avLst/>
            </a:prstGeom>
          </p:spPr>
        </p:pic>
        <p:sp>
          <p:nvSpPr>
            <p:cNvPr id="5" name="Rectángulo 4">
              <a:extLst>
                <a:ext uri="{FF2B5EF4-FFF2-40B4-BE49-F238E27FC236}">
                  <a16:creationId xmlns:a16="http://schemas.microsoft.com/office/drawing/2014/main" id="{FE160A8C-520F-4F1F-84C7-FB5ECC7258C2}"/>
                </a:ext>
              </a:extLst>
            </p:cNvPr>
            <p:cNvSpPr/>
            <p:nvPr/>
          </p:nvSpPr>
          <p:spPr>
            <a:xfrm>
              <a:off x="674218" y="1003023"/>
              <a:ext cx="1164154"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600" b="0" i="0" u="none" strike="noStrike" kern="0" cap="none" spc="0" normalizeH="0" baseline="0" noProof="0" dirty="0">
                  <a:ln>
                    <a:noFill/>
                  </a:ln>
                  <a:solidFill>
                    <a:srgbClr val="000000"/>
                  </a:solidFill>
                  <a:effectLst/>
                  <a:uLnTx/>
                  <a:uFillTx/>
                  <a:latin typeface="Calibri"/>
                  <a:ea typeface="Calibri"/>
                  <a:cs typeface="Calibri"/>
                  <a:sym typeface="Calibri"/>
                </a:rPr>
                <a:t>Tipos Datos</a:t>
              </a:r>
              <a:endParaRPr kumimoji="0" lang="es-AR" sz="16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15" name="Google Shape;222;g12012b9d482_0_87">
            <a:extLst>
              <a:ext uri="{FF2B5EF4-FFF2-40B4-BE49-F238E27FC236}">
                <a16:creationId xmlns:a16="http://schemas.microsoft.com/office/drawing/2014/main" id="{6A7B7231-CEB9-4326-ABDB-D99DBF52DABE}"/>
              </a:ext>
            </a:extLst>
          </p:cNvPr>
          <p:cNvSpPr txBox="1"/>
          <p:nvPr/>
        </p:nvSpPr>
        <p:spPr>
          <a:xfrm>
            <a:off x="6630162" y="698429"/>
            <a:ext cx="1701038" cy="936009"/>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2400" b="0" i="0" u="none" strike="noStrike" kern="0" cap="none" spc="0" normalizeH="0" baseline="0" noProof="0" dirty="0">
                <a:ln>
                  <a:noFill/>
                </a:ln>
                <a:solidFill>
                  <a:srgbClr val="000000"/>
                </a:solidFill>
                <a:effectLst/>
                <a:uLnTx/>
                <a:uFillTx/>
                <a:latin typeface="Calibri"/>
                <a:ea typeface="Calibri"/>
                <a:cs typeface="Calibri"/>
                <a:sym typeface="Calibri"/>
              </a:rPr>
              <a:t>Variables Categóricas</a:t>
            </a:r>
            <a:endParaRPr kumimoji="0" sz="40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8" name="Google Shape;222;g12012b9d482_0_87">
            <a:extLst>
              <a:ext uri="{FF2B5EF4-FFF2-40B4-BE49-F238E27FC236}">
                <a16:creationId xmlns:a16="http://schemas.microsoft.com/office/drawing/2014/main" id="{9330D73C-0251-43AD-88CA-F171CDCC3ED4}"/>
              </a:ext>
            </a:extLst>
          </p:cNvPr>
          <p:cNvSpPr txBox="1"/>
          <p:nvPr/>
        </p:nvSpPr>
        <p:spPr>
          <a:xfrm>
            <a:off x="4904075" y="3834650"/>
            <a:ext cx="1829237" cy="857425"/>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2400" b="0" i="0" u="none" strike="noStrike" kern="0" cap="none" spc="0" normalizeH="0" baseline="0" noProof="0" dirty="0">
                <a:ln>
                  <a:noFill/>
                </a:ln>
                <a:solidFill>
                  <a:srgbClr val="000000"/>
                </a:solidFill>
                <a:effectLst/>
                <a:uLnTx/>
                <a:uFillTx/>
                <a:latin typeface="Calibri"/>
                <a:ea typeface="Calibri"/>
                <a:cs typeface="Calibri"/>
                <a:sym typeface="Calibri"/>
              </a:rPr>
              <a:t>Variables Cuantitativas</a:t>
            </a:r>
            <a:endParaRPr kumimoji="0" sz="40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21" name="Rectángulo 20">
            <a:extLst>
              <a:ext uri="{FF2B5EF4-FFF2-40B4-BE49-F238E27FC236}">
                <a16:creationId xmlns:a16="http://schemas.microsoft.com/office/drawing/2014/main" id="{483FFDBF-2BEC-4D65-96AD-663760A82AB1}"/>
              </a:ext>
            </a:extLst>
          </p:cNvPr>
          <p:cNvSpPr/>
          <p:nvPr/>
        </p:nvSpPr>
        <p:spPr>
          <a:xfrm>
            <a:off x="3659734" y="2056901"/>
            <a:ext cx="3627757" cy="14465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Fecha_incidente = </a:t>
            </a:r>
            <a:r>
              <a:rPr kumimoji="0" lang="es-AR" sz="9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['1/1/2014' '2/1/2014' '3/1/2014' ... '28/9/2021' '29/9/2021' '30/9/2021’]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Hora_incidente = </a:t>
            </a:r>
            <a:r>
              <a:rPr kumimoji="0" lang="es-AR" sz="9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['00:15:00' '00:30:00' '00:37:00' ... '01:18:00' '03:53:00' '02:07:00’]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Mes = </a:t>
            </a:r>
            <a:r>
              <a:rPr kumimoji="0" lang="es-AR" sz="9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['Ene' 'Feb' 'Mar' 'Abr' 'May' 'Jun' 'Jul' 'Ago' 'Sept' 'Oct' 'Nov' 'Dic' 'Sep’]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Dia = </a:t>
            </a:r>
            <a:r>
              <a:rPr kumimoji="0" lang="es-AR" sz="9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['Mié' 'Jue' 'Vie' 'Sáb' 'Dom' 'Lun' 'Mar’]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Grupo_edad = </a:t>
            </a:r>
            <a:r>
              <a:rPr kumimoji="0" lang="es-AR" sz="9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['oct-19' '20 - 29' '30 - 39' '40 - 49' '0 - 9' '50 - 59' 'Sin Inf' '60 - 69' '70 - 79' '80 o más']</a:t>
            </a:r>
            <a:endParaRPr kumimoji="0" lang="es-AR" sz="9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Rectángulo 21">
            <a:extLst>
              <a:ext uri="{FF2B5EF4-FFF2-40B4-BE49-F238E27FC236}">
                <a16:creationId xmlns:a16="http://schemas.microsoft.com/office/drawing/2014/main" id="{52769BD3-1EDA-4A3A-89BA-580055E4393B}"/>
              </a:ext>
            </a:extLst>
          </p:cNvPr>
          <p:cNvSpPr/>
          <p:nvPr/>
        </p:nvSpPr>
        <p:spPr>
          <a:xfrm>
            <a:off x="7909103" y="2013130"/>
            <a:ext cx="4182740" cy="1859996"/>
          </a:xfrm>
          <a:prstGeom prst="rect">
            <a:avLst/>
          </a:prstGeom>
        </p:spPr>
        <p:txBody>
          <a:bodyPr wrap="square">
            <a:sp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s-AR"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Gravedad_victima = </a:t>
            </a:r>
            <a:r>
              <a:rPr kumimoji="0" lang="es-AR" sz="9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['Heridos' 'Muertos’]</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s-AR"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Clase_incidente = </a:t>
            </a:r>
            <a:r>
              <a:rPr kumimoji="0" lang="es-AR" sz="9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['Otro' 'Atropello' 'Choque' 'Caida Ocupante' 'Volcamiento' 'Incendio’]</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s-AR"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Direccion_incidente = </a:t>
            </a:r>
            <a:r>
              <a:rPr kumimoji="0" lang="es-AR" sz="9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['CR 49 CL 72' 'CR 46 CL 98' 'CL 32 CR 84' ... 'CR 49 DG 50' 'DG 75 B CL 76' 'CL 28 A CR 65 A’]</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s-AR"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Sexo = </a:t>
            </a:r>
            <a:r>
              <a:rPr kumimoji="0" lang="es-AR" sz="9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['M' 'F' 'Sin Inf' 'Sin inf’] ‘]</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s-AR"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Condicion = </a:t>
            </a:r>
            <a:r>
              <a:rPr kumimoji="0" lang="es-AR" sz="9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['Motociclista' 'Peatón' 'Acompañante de Motocicleta' 'Conductor' 'Ciclista' 'Pasajero' 'Acompañante de motocicleta’]</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s-AR"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Comuna = </a:t>
            </a:r>
            <a:r>
              <a:rPr kumimoji="0" lang="es-AR" sz="9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Compuesto por 22 Comunas identificadas por un Numero y su Nombre</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s-MX"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B</a:t>
            </a:r>
            <a:r>
              <a:rPr kumimoji="0" lang="es-AR"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arrio = </a:t>
            </a:r>
          </a:p>
        </p:txBody>
      </p:sp>
      <p:sp>
        <p:nvSpPr>
          <p:cNvPr id="24" name="Google Shape;193;p5">
            <a:extLst>
              <a:ext uri="{FF2B5EF4-FFF2-40B4-BE49-F238E27FC236}">
                <a16:creationId xmlns:a16="http://schemas.microsoft.com/office/drawing/2014/main" id="{5C5738A4-31BD-4895-98DF-8DFA1D5E123B}"/>
              </a:ext>
            </a:extLst>
          </p:cNvPr>
          <p:cNvSpPr txBox="1"/>
          <p:nvPr/>
        </p:nvSpPr>
        <p:spPr>
          <a:xfrm>
            <a:off x="6630162" y="5127869"/>
            <a:ext cx="5135419" cy="50780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AR"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Latitud = </a:t>
            </a:r>
            <a:r>
              <a:rPr kumimoji="0" lang="es-AR" sz="9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['6,26691466' '6,289353458' '6,234327372' ... '-75,57582422' '-75,53631071' '-75,54867484'] </a:t>
            </a:r>
            <a:r>
              <a:rPr kumimoji="0" lang="es-AR"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Longitud = </a:t>
            </a:r>
            <a:r>
              <a:rPr kumimoji="0" lang="es-AR" sz="9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['-75,5590994' '-75,55329197' '-75,60761079' ... '6,2178952' '6,23426695' '6,272697']</a:t>
            </a:r>
            <a:endParaRPr kumimoji="0" sz="900" b="0" i="0" u="none" strike="noStrike" kern="0" cap="none" spc="0" normalizeH="0" baseline="0" noProof="0" dirty="0">
              <a:ln>
                <a:noFill/>
              </a:ln>
              <a:solidFill>
                <a:srgbClr val="000000"/>
              </a:solidFill>
              <a:effectLst/>
              <a:uLnTx/>
              <a:uFillTx/>
              <a:latin typeface="Calibri" panose="020F0502020204030204" pitchFamily="34" charset="0"/>
              <a:ea typeface="Calibri"/>
              <a:cs typeface="Calibri" panose="020F0502020204030204" pitchFamily="34" charset="0"/>
              <a:sym typeface="Calibri"/>
            </a:endParaRPr>
          </a:p>
        </p:txBody>
      </p:sp>
      <p:sp>
        <p:nvSpPr>
          <p:cNvPr id="25" name="Rectángulo 24">
            <a:extLst>
              <a:ext uri="{FF2B5EF4-FFF2-40B4-BE49-F238E27FC236}">
                <a16:creationId xmlns:a16="http://schemas.microsoft.com/office/drawing/2014/main" id="{FADA8E7A-BD28-4EBC-8087-4061273BBE3F}"/>
              </a:ext>
            </a:extLst>
          </p:cNvPr>
          <p:cNvSpPr/>
          <p:nvPr/>
        </p:nvSpPr>
        <p:spPr>
          <a:xfrm>
            <a:off x="147495" y="5164813"/>
            <a:ext cx="6096000" cy="158504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Edad = </a:t>
            </a:r>
            <a:r>
              <a:rPr kumimoji="0" lang="es-AR" sz="9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['17' '20' '18' '19' '39' '44' '7' '35' '51' '30' 'Sin Inf' '34' '26' '29' '27' '32' '33' '24' '23' '36' '25' '28' '52' '38' '61' '58' '22' '73' '21' '5' '31' '4' '14' '63' '50' '49' '59' '54' '85' '6' '46' '62' '15' '41' '16' '2' '47' '37' '83' '55' '13' '65' '3' '72' '57' '9' '45' '12' '82' '43' '1' '40' '53' '56' '0' '8' '76' '71' '42' '11' '64' '67' '70' '66' '77' '48' '78' '68' '74' '10' '60' '79' '75' '69' '91' '81' '88' '89' '86' '90' '84' '80' '87' '92' '98' '95' '94' '97' '93' '96' '118' '106' '108' '107' '104' '105' '119' '30-35' '109' '45-50' '137' '102' '30 - 35' '20 - 29' '99' '110' nan '120' '100' '121' ‘111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Num_dia = </a:t>
            </a:r>
            <a:r>
              <a:rPr kumimoji="0" lang="es-AR" sz="9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[ 1 2 3 4 5 6 7 8 9 10 11 12 13 14 15 16 17 18 19 20 21 22 23 24 25 26 27 28 29 30 31 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Hora = </a:t>
            </a:r>
            <a:r>
              <a:rPr kumimoji="0" lang="es-AR" sz="9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[0 1 2 3 4 5 6 7 8 9 10 11 12 13 14 15 16 17 18 19 20 21 22 23 '9' '10' '11' '12' '13' '14' '15' '16' '17' '18' '19' '20' '21' '22' '0' '5' '6' '7' '8' '23' '3' '1' '2' '4' 'Sin Inf’]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Año = </a:t>
            </a:r>
            <a:r>
              <a:rPr kumimoji="0" lang="es-AR" sz="9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[2014 2015 2016 2017 2018 2019 2020 2021]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Radicado = </a:t>
            </a:r>
            <a:r>
              <a:rPr kumimoji="0" lang="es-AR" sz="9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['1423940' '1423921' '1423849' ... 1763968 1764133 1763946] </a:t>
            </a:r>
            <a:endParaRPr kumimoji="0" lang="es-AR" sz="9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39" name="Grupo 38">
            <a:extLst>
              <a:ext uri="{FF2B5EF4-FFF2-40B4-BE49-F238E27FC236}">
                <a16:creationId xmlns:a16="http://schemas.microsoft.com/office/drawing/2014/main" id="{202BBE7E-9AC9-422B-B2B8-AE770552A8E1}"/>
              </a:ext>
            </a:extLst>
          </p:cNvPr>
          <p:cNvGrpSpPr/>
          <p:nvPr/>
        </p:nvGrpSpPr>
        <p:grpSpPr>
          <a:xfrm>
            <a:off x="4416364" y="1308031"/>
            <a:ext cx="2213798" cy="782445"/>
            <a:chOff x="4416364" y="1308031"/>
            <a:chExt cx="2213798" cy="782445"/>
          </a:xfrm>
        </p:grpSpPr>
        <p:sp>
          <p:nvSpPr>
            <p:cNvPr id="16" name="Google Shape;222;g12012b9d482_0_87">
              <a:extLst>
                <a:ext uri="{FF2B5EF4-FFF2-40B4-BE49-F238E27FC236}">
                  <a16:creationId xmlns:a16="http://schemas.microsoft.com/office/drawing/2014/main" id="{48E0E403-0F63-438B-BBE4-A812E2487D37}"/>
                </a:ext>
              </a:extLst>
            </p:cNvPr>
            <p:cNvSpPr txBox="1"/>
            <p:nvPr/>
          </p:nvSpPr>
          <p:spPr>
            <a:xfrm>
              <a:off x="4416364" y="1634354"/>
              <a:ext cx="1479317" cy="456122"/>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600" b="0" i="0" u="none" strike="noStrike" kern="0" cap="none" spc="0" normalizeH="0" baseline="0" noProof="0" dirty="0">
                  <a:ln>
                    <a:noFill/>
                  </a:ln>
                  <a:solidFill>
                    <a:srgbClr val="000000"/>
                  </a:solidFill>
                  <a:effectLst/>
                  <a:uLnTx/>
                  <a:uFillTx/>
                  <a:latin typeface="Calibri"/>
                  <a:ea typeface="Calibri"/>
                  <a:cs typeface="Calibri"/>
                  <a:sym typeface="Calibri"/>
                </a:rPr>
                <a:t>Ordinales</a:t>
              </a:r>
              <a:endParaRPr kumimoji="0" sz="3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1" name="Flecha: doblada hacia arriba 30">
              <a:extLst>
                <a:ext uri="{FF2B5EF4-FFF2-40B4-BE49-F238E27FC236}">
                  <a16:creationId xmlns:a16="http://schemas.microsoft.com/office/drawing/2014/main" id="{29666FAE-7EB4-45AE-BFD2-6E9FECE7E5D4}"/>
                </a:ext>
              </a:extLst>
            </p:cNvPr>
            <p:cNvSpPr/>
            <p:nvPr/>
          </p:nvSpPr>
          <p:spPr>
            <a:xfrm rot="10800000">
              <a:off x="5086340" y="1308031"/>
              <a:ext cx="1543822" cy="36301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grpSp>
        <p:nvGrpSpPr>
          <p:cNvPr id="41" name="Grupo 40">
            <a:extLst>
              <a:ext uri="{FF2B5EF4-FFF2-40B4-BE49-F238E27FC236}">
                <a16:creationId xmlns:a16="http://schemas.microsoft.com/office/drawing/2014/main" id="{D24D73DC-8E38-4E13-9D35-B66B9C3EB38F}"/>
              </a:ext>
            </a:extLst>
          </p:cNvPr>
          <p:cNvGrpSpPr/>
          <p:nvPr/>
        </p:nvGrpSpPr>
        <p:grpSpPr>
          <a:xfrm>
            <a:off x="1941885" y="4461458"/>
            <a:ext cx="2851787" cy="795135"/>
            <a:chOff x="1941885" y="4461458"/>
            <a:chExt cx="2851787" cy="795135"/>
          </a:xfrm>
        </p:grpSpPr>
        <p:sp>
          <p:nvSpPr>
            <p:cNvPr id="19" name="Google Shape;222;g12012b9d482_0_87">
              <a:extLst>
                <a:ext uri="{FF2B5EF4-FFF2-40B4-BE49-F238E27FC236}">
                  <a16:creationId xmlns:a16="http://schemas.microsoft.com/office/drawing/2014/main" id="{737208FF-E473-40D3-BD13-93EF994BA214}"/>
                </a:ext>
              </a:extLst>
            </p:cNvPr>
            <p:cNvSpPr txBox="1"/>
            <p:nvPr/>
          </p:nvSpPr>
          <p:spPr>
            <a:xfrm>
              <a:off x="1941885" y="4800471"/>
              <a:ext cx="1479317" cy="456122"/>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600" b="0" i="0" u="none" strike="noStrike" kern="0" cap="none" spc="0" normalizeH="0" baseline="0" noProof="0" dirty="0">
                  <a:ln>
                    <a:noFill/>
                  </a:ln>
                  <a:solidFill>
                    <a:srgbClr val="000000"/>
                  </a:solidFill>
                  <a:effectLst/>
                  <a:uLnTx/>
                  <a:uFillTx/>
                  <a:latin typeface="Calibri"/>
                  <a:ea typeface="Calibri"/>
                  <a:cs typeface="Calibri"/>
                  <a:sym typeface="Calibri"/>
                </a:rPr>
                <a:t>Discretas</a:t>
              </a:r>
              <a:endParaRPr kumimoji="0" sz="40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2" name="Flecha: doblada hacia arriba 31">
              <a:extLst>
                <a:ext uri="{FF2B5EF4-FFF2-40B4-BE49-F238E27FC236}">
                  <a16:creationId xmlns:a16="http://schemas.microsoft.com/office/drawing/2014/main" id="{0D82B38D-9E66-4FAA-8409-5945CEFAD265}"/>
                </a:ext>
              </a:extLst>
            </p:cNvPr>
            <p:cNvSpPr/>
            <p:nvPr/>
          </p:nvSpPr>
          <p:spPr>
            <a:xfrm rot="10800000">
              <a:off x="2607975" y="4461458"/>
              <a:ext cx="2185697" cy="36301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grpSp>
        <p:nvGrpSpPr>
          <p:cNvPr id="42" name="Grupo 41">
            <a:extLst>
              <a:ext uri="{FF2B5EF4-FFF2-40B4-BE49-F238E27FC236}">
                <a16:creationId xmlns:a16="http://schemas.microsoft.com/office/drawing/2014/main" id="{5B18B154-CDE6-4CE0-B687-885EE7658FCE}"/>
              </a:ext>
            </a:extLst>
          </p:cNvPr>
          <p:cNvGrpSpPr/>
          <p:nvPr/>
        </p:nvGrpSpPr>
        <p:grpSpPr>
          <a:xfrm>
            <a:off x="6865696" y="4460164"/>
            <a:ext cx="2833928" cy="796429"/>
            <a:chOff x="6865696" y="4460164"/>
            <a:chExt cx="2833928" cy="796429"/>
          </a:xfrm>
        </p:grpSpPr>
        <p:sp>
          <p:nvSpPr>
            <p:cNvPr id="20" name="Google Shape;222;g12012b9d482_0_87">
              <a:extLst>
                <a:ext uri="{FF2B5EF4-FFF2-40B4-BE49-F238E27FC236}">
                  <a16:creationId xmlns:a16="http://schemas.microsoft.com/office/drawing/2014/main" id="{6880FC88-0945-4818-86B4-6A23329802BE}"/>
                </a:ext>
              </a:extLst>
            </p:cNvPr>
            <p:cNvSpPr txBox="1"/>
            <p:nvPr/>
          </p:nvSpPr>
          <p:spPr>
            <a:xfrm>
              <a:off x="8220307" y="4800471"/>
              <a:ext cx="1479317" cy="456122"/>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600" b="0" i="0" u="none" strike="noStrike" kern="0" cap="none" spc="0" normalizeH="0" baseline="0" noProof="0" dirty="0">
                  <a:ln>
                    <a:noFill/>
                  </a:ln>
                  <a:solidFill>
                    <a:srgbClr val="000000"/>
                  </a:solidFill>
                  <a:effectLst/>
                  <a:uLnTx/>
                  <a:uFillTx/>
                  <a:latin typeface="Calibri"/>
                  <a:ea typeface="Calibri"/>
                  <a:cs typeface="Calibri"/>
                  <a:sym typeface="Calibri"/>
                </a:rPr>
                <a:t>Continuas</a:t>
              </a:r>
              <a:endParaRPr kumimoji="0" sz="40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3" name="Flecha: doblada hacia arriba 32">
              <a:extLst>
                <a:ext uri="{FF2B5EF4-FFF2-40B4-BE49-F238E27FC236}">
                  <a16:creationId xmlns:a16="http://schemas.microsoft.com/office/drawing/2014/main" id="{D628013B-8590-4489-949F-0750B386091F}"/>
                </a:ext>
              </a:extLst>
            </p:cNvPr>
            <p:cNvSpPr/>
            <p:nvPr/>
          </p:nvSpPr>
          <p:spPr>
            <a:xfrm rot="10800000" flipH="1">
              <a:off x="6865696" y="4460164"/>
              <a:ext cx="2185698" cy="36301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grpSp>
        <p:nvGrpSpPr>
          <p:cNvPr id="40" name="Grupo 39">
            <a:extLst>
              <a:ext uri="{FF2B5EF4-FFF2-40B4-BE49-F238E27FC236}">
                <a16:creationId xmlns:a16="http://schemas.microsoft.com/office/drawing/2014/main" id="{2D297A30-B537-4ADB-9CF8-823D58672C60}"/>
              </a:ext>
            </a:extLst>
          </p:cNvPr>
          <p:cNvGrpSpPr/>
          <p:nvPr/>
        </p:nvGrpSpPr>
        <p:grpSpPr>
          <a:xfrm>
            <a:off x="8331200" y="1305182"/>
            <a:ext cx="2325807" cy="781835"/>
            <a:chOff x="8331200" y="1305182"/>
            <a:chExt cx="2325807" cy="781835"/>
          </a:xfrm>
        </p:grpSpPr>
        <p:sp>
          <p:nvSpPr>
            <p:cNvPr id="17" name="Google Shape;222;g12012b9d482_0_87">
              <a:extLst>
                <a:ext uri="{FF2B5EF4-FFF2-40B4-BE49-F238E27FC236}">
                  <a16:creationId xmlns:a16="http://schemas.microsoft.com/office/drawing/2014/main" id="{1ECAD2EE-1EBD-4256-BC4D-D7A772F8931F}"/>
                </a:ext>
              </a:extLst>
            </p:cNvPr>
            <p:cNvSpPr txBox="1"/>
            <p:nvPr/>
          </p:nvSpPr>
          <p:spPr>
            <a:xfrm>
              <a:off x="9177690" y="1630895"/>
              <a:ext cx="1479317" cy="456122"/>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600" b="0" i="0" u="none" strike="noStrike" kern="0" cap="none" spc="0" normalizeH="0" baseline="0" noProof="0" dirty="0">
                  <a:ln>
                    <a:noFill/>
                  </a:ln>
                  <a:solidFill>
                    <a:srgbClr val="000000"/>
                  </a:solidFill>
                  <a:effectLst/>
                  <a:uLnTx/>
                  <a:uFillTx/>
                  <a:latin typeface="Calibri"/>
                  <a:ea typeface="Calibri"/>
                  <a:cs typeface="Calibri"/>
                  <a:sym typeface="Calibri"/>
                </a:rPr>
                <a:t>Nominales</a:t>
              </a:r>
              <a:endParaRPr kumimoji="0" sz="40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34" name="Flecha: doblada hacia arriba 33">
              <a:extLst>
                <a:ext uri="{FF2B5EF4-FFF2-40B4-BE49-F238E27FC236}">
                  <a16:creationId xmlns:a16="http://schemas.microsoft.com/office/drawing/2014/main" id="{DA4FF813-9635-4B3E-B8DA-C058BECFE1CC}"/>
                </a:ext>
              </a:extLst>
            </p:cNvPr>
            <p:cNvSpPr/>
            <p:nvPr/>
          </p:nvSpPr>
          <p:spPr>
            <a:xfrm rot="10800000" flipH="1">
              <a:off x="8331200" y="1305182"/>
              <a:ext cx="1662774" cy="36301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spTree>
    <p:extLst>
      <p:ext uri="{BB962C8B-B14F-4D97-AF65-F5344CB8AC3E}">
        <p14:creationId xmlns:p14="http://schemas.microsoft.com/office/powerpoint/2010/main" val="3475067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BEF"/>
        </a:solidFill>
        <a:effectLst/>
      </p:bgPr>
    </p:bg>
    <p:spTree>
      <p:nvGrpSpPr>
        <p:cNvPr id="1" name="Shape 182"/>
        <p:cNvGrpSpPr/>
        <p:nvPr/>
      </p:nvGrpSpPr>
      <p:grpSpPr>
        <a:xfrm>
          <a:off x="0" y="0"/>
          <a:ext cx="0" cy="0"/>
          <a:chOff x="0" y="0"/>
          <a:chExt cx="0" cy="0"/>
        </a:xfrm>
      </p:grpSpPr>
      <p:grpSp>
        <p:nvGrpSpPr>
          <p:cNvPr id="4" name="Grupo 3">
            <a:extLst>
              <a:ext uri="{FF2B5EF4-FFF2-40B4-BE49-F238E27FC236}">
                <a16:creationId xmlns:a16="http://schemas.microsoft.com/office/drawing/2014/main" id="{03A06510-3796-4815-9DDC-D69FDD8C7E29}"/>
              </a:ext>
            </a:extLst>
          </p:cNvPr>
          <p:cNvGrpSpPr/>
          <p:nvPr/>
        </p:nvGrpSpPr>
        <p:grpSpPr>
          <a:xfrm>
            <a:off x="2012788" y="716636"/>
            <a:ext cx="6573475" cy="307777"/>
            <a:chOff x="1942452" y="1378723"/>
            <a:chExt cx="6573475" cy="307777"/>
          </a:xfrm>
        </p:grpSpPr>
        <p:sp>
          <p:nvSpPr>
            <p:cNvPr id="12" name="Rectángulo 11">
              <a:extLst>
                <a:ext uri="{FF2B5EF4-FFF2-40B4-BE49-F238E27FC236}">
                  <a16:creationId xmlns:a16="http://schemas.microsoft.com/office/drawing/2014/main" id="{7B34881A-E93F-4DB5-9C35-200BFEEFF045}"/>
                </a:ext>
              </a:extLst>
            </p:cNvPr>
            <p:cNvSpPr/>
            <p:nvPr/>
          </p:nvSpPr>
          <p:spPr>
            <a:xfrm>
              <a:off x="1942452" y="1378723"/>
              <a:ext cx="6573475" cy="307777"/>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Grupo_edad = </a:t>
              </a:r>
              <a:r>
                <a:rPr kumimoji="0" lang="es-MX" sz="1200" b="0"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['oct-19' '20 - 29' '30 - 39' '40 - 49' '0 - 9' '50 - 59' 'Sin Inf' '60 - 69' '70 - 79' '80 o más']</a:t>
              </a:r>
              <a:endParaRPr kumimoji="0" lang="es-AR"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7" name="Rectángulo 16">
              <a:extLst>
                <a:ext uri="{FF2B5EF4-FFF2-40B4-BE49-F238E27FC236}">
                  <a16:creationId xmlns:a16="http://schemas.microsoft.com/office/drawing/2014/main" id="{F1067C2E-4404-4F5A-A66D-DC1160BA57AE}"/>
                </a:ext>
              </a:extLst>
            </p:cNvPr>
            <p:cNvSpPr/>
            <p:nvPr/>
          </p:nvSpPr>
          <p:spPr>
            <a:xfrm>
              <a:off x="3101106" y="1387613"/>
              <a:ext cx="573102" cy="294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grpSp>
        <p:nvGrpSpPr>
          <p:cNvPr id="6" name="Grupo 5">
            <a:extLst>
              <a:ext uri="{FF2B5EF4-FFF2-40B4-BE49-F238E27FC236}">
                <a16:creationId xmlns:a16="http://schemas.microsoft.com/office/drawing/2014/main" id="{D80B7040-095C-49D7-A8ED-700C524065F6}"/>
              </a:ext>
            </a:extLst>
          </p:cNvPr>
          <p:cNvGrpSpPr/>
          <p:nvPr/>
        </p:nvGrpSpPr>
        <p:grpSpPr>
          <a:xfrm>
            <a:off x="2012516" y="1138182"/>
            <a:ext cx="2141933" cy="307777"/>
            <a:chOff x="1942452" y="2056981"/>
            <a:chExt cx="2141933" cy="307777"/>
          </a:xfrm>
        </p:grpSpPr>
        <p:sp>
          <p:nvSpPr>
            <p:cNvPr id="9" name="Rectángulo 8">
              <a:extLst>
                <a:ext uri="{FF2B5EF4-FFF2-40B4-BE49-F238E27FC236}">
                  <a16:creationId xmlns:a16="http://schemas.microsoft.com/office/drawing/2014/main" id="{FDBB7D58-0A76-48B3-90D2-E877CBE44CF0}"/>
                </a:ext>
              </a:extLst>
            </p:cNvPr>
            <p:cNvSpPr/>
            <p:nvPr/>
          </p:nvSpPr>
          <p:spPr>
            <a:xfrm>
              <a:off x="1942452" y="2056981"/>
              <a:ext cx="2141933" cy="307777"/>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1400" b="1"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Sexo =</a:t>
              </a:r>
              <a:r>
                <a:rPr kumimoji="0" lang="es-AR" sz="1200" b="1"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 </a:t>
              </a:r>
              <a:r>
                <a:rPr kumimoji="0" lang="es-AR" sz="1200" b="0"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['M' 'F' 'Sin </a:t>
              </a:r>
              <a:r>
                <a:rPr kumimoji="0" lang="es-AR" sz="1200" b="0" i="0" u="none" strike="noStrike" kern="0" cap="none" spc="0" normalizeH="0" baseline="0" noProof="0" dirty="0" err="1">
                  <a:ln>
                    <a:noFill/>
                  </a:ln>
                  <a:solidFill>
                    <a:srgbClr val="212121"/>
                  </a:solidFill>
                  <a:effectLst/>
                  <a:uLnTx/>
                  <a:uFillTx/>
                  <a:latin typeface="Calibri" panose="020F0502020204030204" pitchFamily="34" charset="0"/>
                  <a:cs typeface="Calibri" panose="020F0502020204030204" pitchFamily="34" charset="0"/>
                  <a:sym typeface="Arial"/>
                </a:rPr>
                <a:t>Inf</a:t>
              </a:r>
              <a:r>
                <a:rPr kumimoji="0" lang="es-AR" sz="1200" b="0"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 'Sin inf']</a:t>
              </a:r>
              <a:endParaRPr kumimoji="0" lang="es-AR"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26" name="Rectángulo 25">
              <a:extLst>
                <a:ext uri="{FF2B5EF4-FFF2-40B4-BE49-F238E27FC236}">
                  <a16:creationId xmlns:a16="http://schemas.microsoft.com/office/drawing/2014/main" id="{8CEC47AE-DA41-4220-BA7A-9B4235D05B99}"/>
                </a:ext>
              </a:extLst>
            </p:cNvPr>
            <p:cNvSpPr/>
            <p:nvPr/>
          </p:nvSpPr>
          <p:spPr>
            <a:xfrm>
              <a:off x="2981381" y="2067665"/>
              <a:ext cx="949905" cy="29543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sp>
        <p:nvSpPr>
          <p:cNvPr id="32" name="Google Shape;193;p5">
            <a:extLst>
              <a:ext uri="{FF2B5EF4-FFF2-40B4-BE49-F238E27FC236}">
                <a16:creationId xmlns:a16="http://schemas.microsoft.com/office/drawing/2014/main" id="{730FB7BA-3B7C-4023-A64A-F8537B3953E3}"/>
              </a:ext>
            </a:extLst>
          </p:cNvPr>
          <p:cNvSpPr txBox="1"/>
          <p:nvPr/>
        </p:nvSpPr>
        <p:spPr>
          <a:xfrm>
            <a:off x="8668501" y="-158616"/>
            <a:ext cx="3372000" cy="129417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15000"/>
              </a:lnSpc>
              <a:spcBef>
                <a:spcPts val="1200"/>
              </a:spcBef>
              <a:spcAft>
                <a:spcPts val="0"/>
              </a:spcAft>
              <a:buClr>
                <a:srgbClr val="000000"/>
              </a:buClr>
              <a:buSzPts val="1100"/>
              <a:buFont typeface="Arial"/>
              <a:buNone/>
              <a:tabLst/>
              <a:defRPr/>
            </a:pPr>
            <a:r>
              <a:rPr kumimoji="0" lang="es-MX" sz="1800" b="0" i="0" u="none" strike="noStrike" kern="0" cap="none" spc="0" normalizeH="0" baseline="0" noProof="0" dirty="0">
                <a:ln>
                  <a:noFill/>
                </a:ln>
                <a:solidFill>
                  <a:srgbClr val="000000"/>
                </a:solidFill>
                <a:effectLst/>
                <a:uLnTx/>
                <a:uFillTx/>
                <a:latin typeface="Calibri"/>
                <a:ea typeface="Calibri"/>
                <a:cs typeface="Calibri"/>
                <a:sym typeface="Calibri"/>
              </a:rPr>
              <a:t>Corregimos los datos atípicos marcados y dejamos el valor ‘Sin Inf’ para variables categóricas.</a:t>
            </a:r>
            <a:endParaRPr kumimoji="0" sz="14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grpSp>
        <p:nvGrpSpPr>
          <p:cNvPr id="2" name="Grupo 1">
            <a:extLst>
              <a:ext uri="{FF2B5EF4-FFF2-40B4-BE49-F238E27FC236}">
                <a16:creationId xmlns:a16="http://schemas.microsoft.com/office/drawing/2014/main" id="{C5B1117F-AAF6-4E77-8553-3662B6111BD6}"/>
              </a:ext>
            </a:extLst>
          </p:cNvPr>
          <p:cNvGrpSpPr/>
          <p:nvPr/>
        </p:nvGrpSpPr>
        <p:grpSpPr>
          <a:xfrm>
            <a:off x="2012788" y="290344"/>
            <a:ext cx="5073073" cy="307777"/>
            <a:chOff x="1942452" y="897015"/>
            <a:chExt cx="5073073" cy="307777"/>
          </a:xfrm>
        </p:grpSpPr>
        <p:sp>
          <p:nvSpPr>
            <p:cNvPr id="11" name="Rectángulo 10">
              <a:extLst>
                <a:ext uri="{FF2B5EF4-FFF2-40B4-BE49-F238E27FC236}">
                  <a16:creationId xmlns:a16="http://schemas.microsoft.com/office/drawing/2014/main" id="{7E67A93E-2F72-46D5-BD66-465A0C9E1521}"/>
                </a:ext>
              </a:extLst>
            </p:cNvPr>
            <p:cNvSpPr/>
            <p:nvPr/>
          </p:nvSpPr>
          <p:spPr>
            <a:xfrm>
              <a:off x="1942452" y="897015"/>
              <a:ext cx="5073073" cy="307777"/>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Mes = </a:t>
              </a:r>
              <a:r>
                <a:rPr kumimoji="0" lang="en-US" sz="1200" b="0"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['Ene' 'Feb' 'Mar' 'Abr' 'May' 'Jun' 'Jul' 'Ago' 'Sept' 'Oct' 'Nov' 'Dic' 'Sep']</a:t>
              </a:r>
              <a:endParaRPr kumimoji="0" lang="es-AR"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4" name="Rectángulo 13">
              <a:extLst>
                <a:ext uri="{FF2B5EF4-FFF2-40B4-BE49-F238E27FC236}">
                  <a16:creationId xmlns:a16="http://schemas.microsoft.com/office/drawing/2014/main" id="{6212CC52-2BA7-4886-9CC5-61E87A1DE3D5}"/>
                </a:ext>
              </a:extLst>
            </p:cNvPr>
            <p:cNvSpPr/>
            <p:nvPr/>
          </p:nvSpPr>
          <p:spPr>
            <a:xfrm>
              <a:off x="5132014" y="906251"/>
              <a:ext cx="446757" cy="29543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1" name="Rectángulo 40">
              <a:extLst>
                <a:ext uri="{FF2B5EF4-FFF2-40B4-BE49-F238E27FC236}">
                  <a16:creationId xmlns:a16="http://schemas.microsoft.com/office/drawing/2014/main" id="{B9F06FFA-129F-40F1-8F70-7B28A565AEFF}"/>
                </a:ext>
              </a:extLst>
            </p:cNvPr>
            <p:cNvSpPr/>
            <p:nvPr/>
          </p:nvSpPr>
          <p:spPr>
            <a:xfrm>
              <a:off x="6488235" y="909362"/>
              <a:ext cx="406143" cy="29543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grpSp>
        <p:nvGrpSpPr>
          <p:cNvPr id="7" name="Grupo 6">
            <a:extLst>
              <a:ext uri="{FF2B5EF4-FFF2-40B4-BE49-F238E27FC236}">
                <a16:creationId xmlns:a16="http://schemas.microsoft.com/office/drawing/2014/main" id="{44F7A2D1-D14B-46C7-BF71-4D9444910520}"/>
              </a:ext>
            </a:extLst>
          </p:cNvPr>
          <p:cNvGrpSpPr/>
          <p:nvPr/>
        </p:nvGrpSpPr>
        <p:grpSpPr>
          <a:xfrm>
            <a:off x="2012788" y="1561954"/>
            <a:ext cx="8356093" cy="307777"/>
            <a:chOff x="1942452" y="2509666"/>
            <a:chExt cx="8356093" cy="307777"/>
          </a:xfrm>
        </p:grpSpPr>
        <p:sp>
          <p:nvSpPr>
            <p:cNvPr id="13" name="Rectángulo 12">
              <a:extLst>
                <a:ext uri="{FF2B5EF4-FFF2-40B4-BE49-F238E27FC236}">
                  <a16:creationId xmlns:a16="http://schemas.microsoft.com/office/drawing/2014/main" id="{C4564709-18E7-4B59-854B-20B89C19758B}"/>
                </a:ext>
              </a:extLst>
            </p:cNvPr>
            <p:cNvSpPr/>
            <p:nvPr/>
          </p:nvSpPr>
          <p:spPr>
            <a:xfrm>
              <a:off x="1942452" y="2509666"/>
              <a:ext cx="8356093" cy="307777"/>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Condicion = </a:t>
              </a:r>
              <a:r>
                <a:rPr kumimoji="0" lang="es-MX" sz="1200" b="0"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['Motociclista' 'Peatón' 'Acompañante de Motocicleta' 'Conductor' 'Ciclista' 'Pasajero' 'Acompañante de motocicleta']</a:t>
              </a:r>
              <a:endParaRPr kumimoji="0" lang="es-AR"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46" name="Rectángulo 45">
              <a:extLst>
                <a:ext uri="{FF2B5EF4-FFF2-40B4-BE49-F238E27FC236}">
                  <a16:creationId xmlns:a16="http://schemas.microsoft.com/office/drawing/2014/main" id="{43340EAB-DE27-4F16-9F04-5CB570AB6186}"/>
                </a:ext>
              </a:extLst>
            </p:cNvPr>
            <p:cNvSpPr/>
            <p:nvPr/>
          </p:nvSpPr>
          <p:spPr>
            <a:xfrm>
              <a:off x="4338056" y="2521978"/>
              <a:ext cx="1988853" cy="29543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3" name="Rectángulo 42">
              <a:extLst>
                <a:ext uri="{FF2B5EF4-FFF2-40B4-BE49-F238E27FC236}">
                  <a16:creationId xmlns:a16="http://schemas.microsoft.com/office/drawing/2014/main" id="{571313DF-A43F-4401-8E46-7DD45D679E1E}"/>
                </a:ext>
              </a:extLst>
            </p:cNvPr>
            <p:cNvSpPr/>
            <p:nvPr/>
          </p:nvSpPr>
          <p:spPr>
            <a:xfrm>
              <a:off x="8203471" y="2517364"/>
              <a:ext cx="1988853" cy="29543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pic>
        <p:nvPicPr>
          <p:cNvPr id="10" name="Imagen 9">
            <a:extLst>
              <a:ext uri="{FF2B5EF4-FFF2-40B4-BE49-F238E27FC236}">
                <a16:creationId xmlns:a16="http://schemas.microsoft.com/office/drawing/2014/main" id="{1EA1A1EC-14FD-4117-94C9-9E9B23B25F0C}"/>
              </a:ext>
            </a:extLst>
          </p:cNvPr>
          <p:cNvPicPr>
            <a:picLocks noChangeAspect="1"/>
          </p:cNvPicPr>
          <p:nvPr/>
        </p:nvPicPr>
        <p:blipFill>
          <a:blip r:embed="rId3"/>
          <a:stretch>
            <a:fillRect/>
          </a:stretch>
        </p:blipFill>
        <p:spPr>
          <a:xfrm>
            <a:off x="8482584" y="3328253"/>
            <a:ext cx="3637026" cy="3474426"/>
          </a:xfrm>
          <a:prstGeom prst="rect">
            <a:avLst/>
          </a:prstGeom>
          <a:ln>
            <a:solidFill>
              <a:schemeClr val="tx1"/>
            </a:solidFill>
          </a:ln>
        </p:spPr>
      </p:pic>
      <p:grpSp>
        <p:nvGrpSpPr>
          <p:cNvPr id="3" name="Grupo 2">
            <a:extLst>
              <a:ext uri="{FF2B5EF4-FFF2-40B4-BE49-F238E27FC236}">
                <a16:creationId xmlns:a16="http://schemas.microsoft.com/office/drawing/2014/main" id="{FA7F1539-214B-422C-9A89-B72BE18C4F33}"/>
              </a:ext>
            </a:extLst>
          </p:cNvPr>
          <p:cNvGrpSpPr/>
          <p:nvPr/>
        </p:nvGrpSpPr>
        <p:grpSpPr>
          <a:xfrm>
            <a:off x="54247" y="150844"/>
            <a:ext cx="1958269" cy="1795702"/>
            <a:chOff x="-16089" y="757515"/>
            <a:chExt cx="1958269" cy="1795702"/>
          </a:xfrm>
        </p:grpSpPr>
        <p:sp>
          <p:nvSpPr>
            <p:cNvPr id="21" name="Google Shape;222;g12012b9d482_0_87">
              <a:extLst>
                <a:ext uri="{FF2B5EF4-FFF2-40B4-BE49-F238E27FC236}">
                  <a16:creationId xmlns:a16="http://schemas.microsoft.com/office/drawing/2014/main" id="{0236AC0D-0502-47E7-BAAD-8F596ACD16BD}"/>
                </a:ext>
              </a:extLst>
            </p:cNvPr>
            <p:cNvSpPr txBox="1"/>
            <p:nvPr/>
          </p:nvSpPr>
          <p:spPr>
            <a:xfrm>
              <a:off x="-16089" y="1221994"/>
              <a:ext cx="1701038" cy="936009"/>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2400" b="0" i="0" u="none" strike="noStrike" kern="0" cap="none" spc="0" normalizeH="0" baseline="0" noProof="0" dirty="0">
                  <a:ln>
                    <a:noFill/>
                  </a:ln>
                  <a:solidFill>
                    <a:srgbClr val="000000"/>
                  </a:solidFill>
                  <a:effectLst/>
                  <a:uLnTx/>
                  <a:uFillTx/>
                  <a:latin typeface="Calibri"/>
                  <a:ea typeface="Calibri"/>
                  <a:cs typeface="Calibri"/>
                  <a:sym typeface="Calibri"/>
                </a:rPr>
                <a:t>Variables Categóricas</a:t>
              </a:r>
              <a:endParaRPr kumimoji="0" sz="40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6" name="Abrir llave 15">
              <a:extLst>
                <a:ext uri="{FF2B5EF4-FFF2-40B4-BE49-F238E27FC236}">
                  <a16:creationId xmlns:a16="http://schemas.microsoft.com/office/drawing/2014/main" id="{37A41088-D5C8-4982-A7F0-A653B42BD56F}"/>
                </a:ext>
              </a:extLst>
            </p:cNvPr>
            <p:cNvSpPr/>
            <p:nvPr/>
          </p:nvSpPr>
          <p:spPr>
            <a:xfrm>
              <a:off x="1544627" y="757515"/>
              <a:ext cx="397553" cy="179570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a:ln>
                  <a:noFill/>
                </a:ln>
                <a:solidFill>
                  <a:srgbClr val="000000"/>
                </a:solidFill>
                <a:effectLst/>
                <a:uLnTx/>
                <a:uFillTx/>
                <a:latin typeface="Arial"/>
                <a:ea typeface="+mn-ea"/>
                <a:cs typeface="+mn-cs"/>
                <a:sym typeface="Arial"/>
              </a:endParaRPr>
            </a:p>
          </p:txBody>
        </p:sp>
      </p:grpSp>
      <p:sp>
        <p:nvSpPr>
          <p:cNvPr id="51" name="Google Shape;222;g12012b9d482_0_87">
            <a:extLst>
              <a:ext uri="{FF2B5EF4-FFF2-40B4-BE49-F238E27FC236}">
                <a16:creationId xmlns:a16="http://schemas.microsoft.com/office/drawing/2014/main" id="{EFD489AF-D4C2-47C6-963B-022F3716B282}"/>
              </a:ext>
            </a:extLst>
          </p:cNvPr>
          <p:cNvSpPr txBox="1"/>
          <p:nvPr/>
        </p:nvSpPr>
        <p:spPr>
          <a:xfrm>
            <a:off x="7172320" y="4875929"/>
            <a:ext cx="1283607" cy="857425"/>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2400" b="0" i="0" u="none" strike="noStrike" kern="0" cap="none" spc="0" normalizeH="0" baseline="0" noProof="0" dirty="0">
                <a:ln>
                  <a:noFill/>
                </a:ln>
                <a:solidFill>
                  <a:srgbClr val="000000"/>
                </a:solidFill>
                <a:effectLst/>
                <a:uLnTx/>
                <a:uFillTx/>
                <a:latin typeface="Calibri"/>
                <a:ea typeface="Calibri"/>
                <a:cs typeface="Calibri"/>
                <a:sym typeface="Calibri"/>
              </a:rPr>
              <a:t>Data Set Final</a:t>
            </a:r>
            <a:endParaRPr kumimoji="0" sz="40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52" name="Google Shape;193;p5">
            <a:extLst>
              <a:ext uri="{FF2B5EF4-FFF2-40B4-BE49-F238E27FC236}">
                <a16:creationId xmlns:a16="http://schemas.microsoft.com/office/drawing/2014/main" id="{0D44BD28-8D00-4DF3-A6EA-C2718048DE03}"/>
              </a:ext>
            </a:extLst>
          </p:cNvPr>
          <p:cNvSpPr txBox="1"/>
          <p:nvPr/>
        </p:nvSpPr>
        <p:spPr>
          <a:xfrm>
            <a:off x="2042872" y="5855535"/>
            <a:ext cx="4376571" cy="1015632"/>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MX" sz="1800" b="0" i="0" u="none" strike="noStrike" kern="0" cap="none" spc="0" normalizeH="0" baseline="0" noProof="0" dirty="0">
                <a:ln>
                  <a:noFill/>
                </a:ln>
                <a:solidFill>
                  <a:srgbClr val="000000"/>
                </a:solidFill>
                <a:effectLst/>
                <a:uLnTx/>
                <a:uFillTx/>
                <a:latin typeface="Calibri"/>
                <a:ea typeface="Calibri"/>
                <a:cs typeface="Calibri"/>
                <a:sym typeface="Calibri"/>
              </a:rPr>
              <a:t>Se transformaron de tipo </a:t>
            </a:r>
            <a:r>
              <a:rPr kumimoji="0" lang="es-MX" sz="1800" b="1" i="0" u="none" strike="noStrike" kern="0" cap="none" spc="0" normalizeH="0" baseline="0" noProof="0" dirty="0" err="1">
                <a:ln>
                  <a:noFill/>
                </a:ln>
                <a:solidFill>
                  <a:srgbClr val="000000"/>
                </a:solidFill>
                <a:effectLst/>
                <a:uLnTx/>
                <a:uFillTx/>
                <a:latin typeface="Calibri"/>
                <a:ea typeface="Calibri"/>
                <a:cs typeface="Calibri"/>
                <a:sym typeface="Calibri"/>
              </a:rPr>
              <a:t>Object</a:t>
            </a:r>
            <a:r>
              <a:rPr kumimoji="0" lang="es-MX" sz="1800" b="0" i="0" u="none" strike="noStrike" kern="0" cap="none" spc="0" normalizeH="0" baseline="0" noProof="0" dirty="0">
                <a:ln>
                  <a:noFill/>
                </a:ln>
                <a:solidFill>
                  <a:srgbClr val="000000"/>
                </a:solidFill>
                <a:effectLst/>
                <a:uLnTx/>
                <a:uFillTx/>
                <a:latin typeface="Calibri"/>
                <a:ea typeface="Calibri"/>
                <a:cs typeface="Calibri"/>
                <a:sym typeface="Calibri"/>
              </a:rPr>
              <a:t> a </a:t>
            </a:r>
            <a:r>
              <a:rPr kumimoji="0" lang="es-MX" sz="1800" b="1" i="0" u="none" strike="noStrike" kern="0" cap="none" spc="0" normalizeH="0" baseline="0" noProof="0" dirty="0" err="1">
                <a:ln>
                  <a:noFill/>
                </a:ln>
                <a:solidFill>
                  <a:srgbClr val="000000"/>
                </a:solidFill>
                <a:effectLst/>
                <a:uLnTx/>
                <a:uFillTx/>
                <a:latin typeface="Calibri"/>
                <a:ea typeface="Calibri"/>
                <a:cs typeface="Calibri"/>
                <a:sym typeface="Calibri"/>
              </a:rPr>
              <a:t>Float</a:t>
            </a:r>
            <a:r>
              <a:rPr kumimoji="0" lang="es-MX" sz="1800" b="1"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s-MX" sz="1800" b="0" i="0" u="none" strike="noStrike" kern="0" cap="none" spc="0" normalizeH="0" baseline="0" noProof="0" dirty="0">
                <a:ln>
                  <a:noFill/>
                </a:ln>
                <a:solidFill>
                  <a:srgbClr val="000000"/>
                </a:solidFill>
                <a:effectLst/>
                <a:uLnTx/>
                <a:uFillTx/>
                <a:latin typeface="Calibri"/>
                <a:ea typeface="Calibri"/>
                <a:cs typeface="Calibri"/>
                <a:sym typeface="Calibri"/>
              </a:rPr>
              <a:t>y los </a:t>
            </a:r>
            <a:r>
              <a:rPr kumimoji="0" lang="es-MX" sz="1800" b="1" i="0" u="none" strike="noStrike" kern="0" cap="none" spc="0" normalizeH="0" baseline="0" noProof="0" dirty="0">
                <a:ln>
                  <a:noFill/>
                </a:ln>
                <a:solidFill>
                  <a:srgbClr val="000000"/>
                </a:solidFill>
                <a:effectLst/>
                <a:uLnTx/>
                <a:uFillTx/>
                <a:latin typeface="Calibri"/>
                <a:ea typeface="Calibri"/>
                <a:cs typeface="Calibri"/>
                <a:sym typeface="Calibri"/>
              </a:rPr>
              <a:t>Sin </a:t>
            </a:r>
            <a:r>
              <a:rPr kumimoji="0" lang="es-MX" sz="1800" b="1" i="0" u="none" strike="noStrike" kern="0" cap="none" spc="0" normalizeH="0" baseline="0" noProof="0" dirty="0" err="1">
                <a:ln>
                  <a:noFill/>
                </a:ln>
                <a:solidFill>
                  <a:srgbClr val="000000"/>
                </a:solidFill>
                <a:effectLst/>
                <a:uLnTx/>
                <a:uFillTx/>
                <a:latin typeface="Calibri"/>
                <a:ea typeface="Calibri"/>
                <a:cs typeface="Calibri"/>
                <a:sym typeface="Calibri"/>
              </a:rPr>
              <a:t>Inf</a:t>
            </a:r>
            <a:r>
              <a:rPr kumimoji="0" lang="es-MX" sz="1800" b="0" i="0" u="none" strike="noStrike" kern="0" cap="none" spc="0" normalizeH="0" baseline="0" noProof="0" dirty="0">
                <a:ln>
                  <a:noFill/>
                </a:ln>
                <a:solidFill>
                  <a:srgbClr val="000000"/>
                </a:solidFill>
                <a:effectLst/>
                <a:uLnTx/>
                <a:uFillTx/>
                <a:latin typeface="Calibri"/>
                <a:ea typeface="Calibri"/>
                <a:cs typeface="Calibri"/>
                <a:sym typeface="Calibri"/>
              </a:rPr>
              <a:t> a nulos </a:t>
            </a:r>
            <a:r>
              <a:rPr kumimoji="0" lang="es-MX" sz="1800" b="1" i="0" u="none" strike="noStrike" kern="0" cap="none" spc="0" normalizeH="0" baseline="0" noProof="0" dirty="0" err="1">
                <a:ln>
                  <a:noFill/>
                </a:ln>
                <a:solidFill>
                  <a:srgbClr val="000000"/>
                </a:solidFill>
                <a:effectLst/>
                <a:uLnTx/>
                <a:uFillTx/>
                <a:latin typeface="Calibri"/>
                <a:ea typeface="Calibri"/>
                <a:cs typeface="Calibri"/>
                <a:sym typeface="Calibri"/>
              </a:rPr>
              <a:t>NaN</a:t>
            </a:r>
            <a:r>
              <a:rPr kumimoji="0" lang="es-MX" sz="1800" b="1" i="0" u="none" strike="noStrike" kern="0" cap="none" spc="0" normalizeH="0" baseline="0" noProof="0" dirty="0">
                <a:ln>
                  <a:noFill/>
                </a:ln>
                <a:solidFill>
                  <a:srgbClr val="000000"/>
                </a:solidFill>
                <a:effectLst/>
                <a:uLnTx/>
                <a:uFillTx/>
                <a:latin typeface="Calibri"/>
                <a:ea typeface="Calibri"/>
                <a:cs typeface="Calibri"/>
                <a:sym typeface="Calibri"/>
              </a:rPr>
              <a:t>.</a:t>
            </a:r>
            <a:r>
              <a:rPr kumimoji="0" lang="es-MX" sz="1800" b="0" i="0" u="none" strike="noStrike" kern="0" cap="none" spc="0" normalizeH="0" baseline="0" noProof="0" dirty="0">
                <a:ln>
                  <a:noFill/>
                </a:ln>
                <a:solidFill>
                  <a:srgbClr val="000000"/>
                </a:solidFill>
                <a:effectLst/>
                <a:uLnTx/>
                <a:uFillTx/>
                <a:latin typeface="Calibri"/>
                <a:ea typeface="Calibri"/>
                <a:cs typeface="Calibri"/>
                <a:sym typeface="Calibri"/>
              </a:rPr>
              <a:t> Corregimos los datos atípicos marcados y eliminamos </a:t>
            </a:r>
            <a:r>
              <a:rPr kumimoji="0" lang="es-MX" sz="1800" b="1" i="0" u="none" strike="noStrike" kern="0" cap="none" spc="0" normalizeH="0" baseline="0" noProof="0" dirty="0" err="1">
                <a:ln>
                  <a:noFill/>
                </a:ln>
                <a:solidFill>
                  <a:srgbClr val="000000"/>
                </a:solidFill>
                <a:effectLst/>
                <a:uLnTx/>
                <a:uFillTx/>
                <a:latin typeface="Calibri"/>
                <a:ea typeface="Calibri"/>
                <a:cs typeface="Calibri"/>
                <a:sym typeface="Calibri"/>
              </a:rPr>
              <a:t>outliers</a:t>
            </a:r>
            <a:r>
              <a:rPr kumimoji="0" lang="es-MX"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grpSp>
        <p:nvGrpSpPr>
          <p:cNvPr id="87" name="Grupo 86">
            <a:extLst>
              <a:ext uri="{FF2B5EF4-FFF2-40B4-BE49-F238E27FC236}">
                <a16:creationId xmlns:a16="http://schemas.microsoft.com/office/drawing/2014/main" id="{26DFE6D4-11BF-4B4C-A4B7-B3016D87F36B}"/>
              </a:ext>
            </a:extLst>
          </p:cNvPr>
          <p:cNvGrpSpPr/>
          <p:nvPr/>
        </p:nvGrpSpPr>
        <p:grpSpPr>
          <a:xfrm>
            <a:off x="2118079" y="3172314"/>
            <a:ext cx="3424148" cy="501679"/>
            <a:chOff x="1942180" y="3661417"/>
            <a:chExt cx="3424148" cy="501679"/>
          </a:xfrm>
        </p:grpSpPr>
        <p:sp>
          <p:nvSpPr>
            <p:cNvPr id="88" name="Rectángulo 87">
              <a:extLst>
                <a:ext uri="{FF2B5EF4-FFF2-40B4-BE49-F238E27FC236}">
                  <a16:creationId xmlns:a16="http://schemas.microsoft.com/office/drawing/2014/main" id="{F8014ABB-1780-47CE-A737-90926CF5D41F}"/>
                </a:ext>
              </a:extLst>
            </p:cNvPr>
            <p:cNvSpPr/>
            <p:nvPr/>
          </p:nvSpPr>
          <p:spPr>
            <a:xfrm>
              <a:off x="1942180" y="3661417"/>
              <a:ext cx="3424148" cy="492443"/>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1"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Num_dia = </a:t>
              </a:r>
              <a:r>
                <a:rPr kumimoji="0" lang="pt-BR" sz="1200" b="0"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[ 1 2 3 4 5 6 7 8 9 10 11 12 13 14 15 16 17 18 19 20 21 22 23 24 25 26 27 28 29 30 31 0]</a:t>
              </a:r>
              <a:endParaRPr kumimoji="0" lang="es-AR"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89" name="Rectángulo 88">
              <a:extLst>
                <a:ext uri="{FF2B5EF4-FFF2-40B4-BE49-F238E27FC236}">
                  <a16:creationId xmlns:a16="http://schemas.microsoft.com/office/drawing/2014/main" id="{C4000259-1F98-4946-81B9-6A985EA4350D}"/>
                </a:ext>
              </a:extLst>
            </p:cNvPr>
            <p:cNvSpPr/>
            <p:nvPr/>
          </p:nvSpPr>
          <p:spPr>
            <a:xfrm>
              <a:off x="4839853" y="3867666"/>
              <a:ext cx="189468" cy="29543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grpSp>
        <p:nvGrpSpPr>
          <p:cNvPr id="90" name="Grupo 89">
            <a:extLst>
              <a:ext uri="{FF2B5EF4-FFF2-40B4-BE49-F238E27FC236}">
                <a16:creationId xmlns:a16="http://schemas.microsoft.com/office/drawing/2014/main" id="{01C8674D-71D6-4FD1-BC7A-217F4D835574}"/>
              </a:ext>
            </a:extLst>
          </p:cNvPr>
          <p:cNvGrpSpPr/>
          <p:nvPr/>
        </p:nvGrpSpPr>
        <p:grpSpPr>
          <a:xfrm>
            <a:off x="2118079" y="3763569"/>
            <a:ext cx="5392072" cy="511992"/>
            <a:chOff x="1940904" y="4261390"/>
            <a:chExt cx="5392072" cy="511992"/>
          </a:xfrm>
        </p:grpSpPr>
        <p:sp>
          <p:nvSpPr>
            <p:cNvPr id="91" name="Rectángulo 90">
              <a:extLst>
                <a:ext uri="{FF2B5EF4-FFF2-40B4-BE49-F238E27FC236}">
                  <a16:creationId xmlns:a16="http://schemas.microsoft.com/office/drawing/2014/main" id="{9B753C00-8CF7-4A22-BE00-29A3B8147ADE}"/>
                </a:ext>
              </a:extLst>
            </p:cNvPr>
            <p:cNvSpPr/>
            <p:nvPr/>
          </p:nvSpPr>
          <p:spPr>
            <a:xfrm>
              <a:off x="1940904" y="4261390"/>
              <a:ext cx="5392072" cy="492443"/>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b="1"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Hora = </a:t>
              </a:r>
              <a:r>
                <a:rPr kumimoji="0" lang="pt-BR" sz="1200" b="0"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[0 1 2 3 4 5 6 7 8 9 10 11 12 13 14 15 16 17 18 19 20 21 22 23 '9' '10' '11' '12' '13' '14' '15' '16' '17' '18' '19' '20' '21' '22' '0' '5' '6' '7' '8' '23' '3' '1' '2' '4' 'Sin Inf']</a:t>
              </a:r>
              <a:endParaRPr kumimoji="0" lang="es-AR"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92" name="Rectángulo 91">
              <a:extLst>
                <a:ext uri="{FF2B5EF4-FFF2-40B4-BE49-F238E27FC236}">
                  <a16:creationId xmlns:a16="http://schemas.microsoft.com/office/drawing/2014/main" id="{17C4EDAD-A42B-4BBA-BC5A-84F6528C63E8}"/>
                </a:ext>
              </a:extLst>
            </p:cNvPr>
            <p:cNvSpPr/>
            <p:nvPr/>
          </p:nvSpPr>
          <p:spPr>
            <a:xfrm>
              <a:off x="6664175" y="4477952"/>
              <a:ext cx="594634" cy="29543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grpSp>
        <p:nvGrpSpPr>
          <p:cNvPr id="93" name="Grupo 92">
            <a:extLst>
              <a:ext uri="{FF2B5EF4-FFF2-40B4-BE49-F238E27FC236}">
                <a16:creationId xmlns:a16="http://schemas.microsoft.com/office/drawing/2014/main" id="{CCA39D3C-440F-486D-A7EA-B122A107438F}"/>
              </a:ext>
            </a:extLst>
          </p:cNvPr>
          <p:cNvGrpSpPr/>
          <p:nvPr/>
        </p:nvGrpSpPr>
        <p:grpSpPr>
          <a:xfrm>
            <a:off x="2089979" y="2196771"/>
            <a:ext cx="8847826" cy="879570"/>
            <a:chOff x="1942453" y="2676430"/>
            <a:chExt cx="8847826" cy="879570"/>
          </a:xfrm>
        </p:grpSpPr>
        <p:sp>
          <p:nvSpPr>
            <p:cNvPr id="94" name="Rectángulo 93">
              <a:extLst>
                <a:ext uri="{FF2B5EF4-FFF2-40B4-BE49-F238E27FC236}">
                  <a16:creationId xmlns:a16="http://schemas.microsoft.com/office/drawing/2014/main" id="{9A25FB33-B479-461E-993C-04AD656708AD}"/>
                </a:ext>
              </a:extLst>
            </p:cNvPr>
            <p:cNvSpPr/>
            <p:nvPr/>
          </p:nvSpPr>
          <p:spPr>
            <a:xfrm>
              <a:off x="1942453" y="2676430"/>
              <a:ext cx="8847826" cy="86177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1400" b="1"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Edad = </a:t>
              </a:r>
              <a:r>
                <a:rPr kumimoji="0" lang="es-AR" sz="1200" b="0"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['17' '20' '18' '19' '39' '44' '7' '35' '51' '30' 'Sin Inf' '34' '26' '29' '27' '32' '33' '24' '23' '36' '25' '28' '52' '38' '61' '58' '22' '73' '21' '5' '31' '4' '14' '63' '50' '49' '59' '54' '85' '6' '46' '62' '15' '41' '16' '2' '47' '37' '83' '55' '13' '65' '3' '72' '57' '9' '45' '12' '82' '43' '1' '40' '53' '56' '0' '8' '76' '71' '42' '11' '64' '67' '70' '66' '77' '48' '78' '68' '74' '10' '60' '79' '75' '69' '91' '81' '88' '89' '86' '90' '84' '80' '87' '92' '98' '95' '94' '97' '93' '96' '118' '106' '108' '107' '104' '105' '119' '30-35' '109' '45-50' '137' '102' '30 - 35' '20 - 29' '99' '110' nan '120' '100' '121' '111']</a:t>
              </a:r>
              <a:endParaRPr kumimoji="0" lang="es-AR"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95" name="Rectángulo 94">
              <a:extLst>
                <a:ext uri="{FF2B5EF4-FFF2-40B4-BE49-F238E27FC236}">
                  <a16:creationId xmlns:a16="http://schemas.microsoft.com/office/drawing/2014/main" id="{CFF0FA64-D82A-4391-B170-896B9137C7E0}"/>
                </a:ext>
              </a:extLst>
            </p:cNvPr>
            <p:cNvSpPr/>
            <p:nvPr/>
          </p:nvSpPr>
          <p:spPr>
            <a:xfrm>
              <a:off x="7609525" y="3241283"/>
              <a:ext cx="1967744" cy="30548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96" name="Rectángulo 95">
              <a:extLst>
                <a:ext uri="{FF2B5EF4-FFF2-40B4-BE49-F238E27FC236}">
                  <a16:creationId xmlns:a16="http://schemas.microsoft.com/office/drawing/2014/main" id="{E6BFF68B-3C16-41A7-9FA9-2E1A8B3BB136}"/>
                </a:ext>
              </a:extLst>
            </p:cNvPr>
            <p:cNvSpPr/>
            <p:nvPr/>
          </p:nvSpPr>
          <p:spPr>
            <a:xfrm>
              <a:off x="5657040" y="3247500"/>
              <a:ext cx="594634" cy="29174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97" name="Rectángulo 96">
              <a:extLst>
                <a:ext uri="{FF2B5EF4-FFF2-40B4-BE49-F238E27FC236}">
                  <a16:creationId xmlns:a16="http://schemas.microsoft.com/office/drawing/2014/main" id="{23265247-3670-464F-95FF-FDC9B0BA1283}"/>
                </a:ext>
              </a:extLst>
            </p:cNvPr>
            <p:cNvSpPr/>
            <p:nvPr/>
          </p:nvSpPr>
          <p:spPr>
            <a:xfrm>
              <a:off x="6271918" y="3248408"/>
              <a:ext cx="531245" cy="29835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98" name="Rectángulo 97">
              <a:extLst>
                <a:ext uri="{FF2B5EF4-FFF2-40B4-BE49-F238E27FC236}">
                  <a16:creationId xmlns:a16="http://schemas.microsoft.com/office/drawing/2014/main" id="{442C2926-D390-43A1-A62D-B66FA3A9B05A}"/>
                </a:ext>
              </a:extLst>
            </p:cNvPr>
            <p:cNvSpPr/>
            <p:nvPr/>
          </p:nvSpPr>
          <p:spPr>
            <a:xfrm>
              <a:off x="4375000" y="3242878"/>
              <a:ext cx="437145" cy="31220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99" name="Rectángulo 98">
              <a:extLst>
                <a:ext uri="{FF2B5EF4-FFF2-40B4-BE49-F238E27FC236}">
                  <a16:creationId xmlns:a16="http://schemas.microsoft.com/office/drawing/2014/main" id="{3C973B28-6F9B-43B2-91E2-752686E6F602}"/>
                </a:ext>
              </a:extLst>
            </p:cNvPr>
            <p:cNvSpPr/>
            <p:nvPr/>
          </p:nvSpPr>
          <p:spPr>
            <a:xfrm>
              <a:off x="1970553" y="3244702"/>
              <a:ext cx="2407484" cy="311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00" name="Rectángulo 99">
              <a:extLst>
                <a:ext uri="{FF2B5EF4-FFF2-40B4-BE49-F238E27FC236}">
                  <a16:creationId xmlns:a16="http://schemas.microsoft.com/office/drawing/2014/main" id="{43B43117-3894-430C-8811-0D7042E76F29}"/>
                </a:ext>
              </a:extLst>
            </p:cNvPr>
            <p:cNvSpPr/>
            <p:nvPr/>
          </p:nvSpPr>
          <p:spPr>
            <a:xfrm>
              <a:off x="5173941" y="3238264"/>
              <a:ext cx="437145" cy="31220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01" name="Rectángulo 100">
              <a:extLst>
                <a:ext uri="{FF2B5EF4-FFF2-40B4-BE49-F238E27FC236}">
                  <a16:creationId xmlns:a16="http://schemas.microsoft.com/office/drawing/2014/main" id="{087AA0F3-1E05-4228-B6F8-F9FB913C61B9}"/>
                </a:ext>
              </a:extLst>
            </p:cNvPr>
            <p:cNvSpPr/>
            <p:nvPr/>
          </p:nvSpPr>
          <p:spPr>
            <a:xfrm>
              <a:off x="6803007" y="3243796"/>
              <a:ext cx="531245" cy="29835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sp>
        <p:nvSpPr>
          <p:cNvPr id="102" name="Rectángulo 101">
            <a:extLst>
              <a:ext uri="{FF2B5EF4-FFF2-40B4-BE49-F238E27FC236}">
                <a16:creationId xmlns:a16="http://schemas.microsoft.com/office/drawing/2014/main" id="{4EC72AA1-C5D9-4BB7-A213-BCC0185D7DFC}"/>
              </a:ext>
            </a:extLst>
          </p:cNvPr>
          <p:cNvSpPr/>
          <p:nvPr/>
        </p:nvSpPr>
        <p:spPr>
          <a:xfrm>
            <a:off x="2118079" y="4354118"/>
            <a:ext cx="5150683" cy="307777"/>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1400" b="1"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Radicado =</a:t>
            </a:r>
            <a:r>
              <a:rPr kumimoji="0" lang="es-AR" sz="1400" b="0" i="0" u="none" strike="noStrike" kern="0" cap="none" spc="0" normalizeH="0" baseline="0" noProof="0" dirty="0">
                <a:ln>
                  <a:noFill/>
                </a:ln>
                <a:solidFill>
                  <a:srgbClr val="212121"/>
                </a:solidFill>
                <a:effectLst/>
                <a:uLnTx/>
                <a:uFillTx/>
                <a:latin typeface="Courier New" panose="02070309020205020404" pitchFamily="49" charset="0"/>
                <a:cs typeface="Arial"/>
                <a:sym typeface="Arial"/>
              </a:rPr>
              <a:t> </a:t>
            </a:r>
            <a:r>
              <a:rPr kumimoji="0" lang="es-AR" sz="1200" b="0"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[1423940. 1423921. 1423849. ... 1763968. 1764133. 1763946.]</a:t>
            </a:r>
            <a:endParaRPr kumimoji="0" lang="es-AR"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03" name="Rectángulo 102">
            <a:extLst>
              <a:ext uri="{FF2B5EF4-FFF2-40B4-BE49-F238E27FC236}">
                <a16:creationId xmlns:a16="http://schemas.microsoft.com/office/drawing/2014/main" id="{E55328EC-AF76-42F9-A5B9-630C735E0F8D}"/>
              </a:ext>
            </a:extLst>
          </p:cNvPr>
          <p:cNvSpPr/>
          <p:nvPr/>
        </p:nvSpPr>
        <p:spPr>
          <a:xfrm>
            <a:off x="2117040" y="4760001"/>
            <a:ext cx="3405380" cy="492443"/>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1400" b="1"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Latitud = </a:t>
            </a:r>
            <a:r>
              <a:rPr kumimoji="0" lang="es-AR" sz="1200" b="0"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[ 6.26691466 6.28935346 6.23432737 ... -75.57582422 -75.53631071 -75.54867484]</a:t>
            </a:r>
            <a:endParaRPr kumimoji="0" lang="es-AR" sz="1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104" name="Rectángulo 103">
            <a:extLst>
              <a:ext uri="{FF2B5EF4-FFF2-40B4-BE49-F238E27FC236}">
                <a16:creationId xmlns:a16="http://schemas.microsoft.com/office/drawing/2014/main" id="{C6E5BE45-3E3A-44DE-8455-2902A32EA274}"/>
              </a:ext>
            </a:extLst>
          </p:cNvPr>
          <p:cNvSpPr/>
          <p:nvPr/>
        </p:nvSpPr>
        <p:spPr>
          <a:xfrm>
            <a:off x="2117040" y="5358837"/>
            <a:ext cx="3757579" cy="492443"/>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AR" sz="1400" b="1"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Longitud =</a:t>
            </a:r>
            <a:r>
              <a:rPr kumimoji="0" lang="es-AR" sz="1400" b="0"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 </a:t>
            </a:r>
            <a:r>
              <a:rPr kumimoji="0" lang="es-AR" sz="1200" b="0" i="0" u="none" strike="noStrike" kern="0" cap="none" spc="0" normalizeH="0" baseline="0" noProof="0" dirty="0">
                <a:ln>
                  <a:noFill/>
                </a:ln>
                <a:solidFill>
                  <a:srgbClr val="212121"/>
                </a:solidFill>
                <a:effectLst/>
                <a:uLnTx/>
                <a:uFillTx/>
                <a:latin typeface="Calibri" panose="020F0502020204030204" pitchFamily="34" charset="0"/>
                <a:cs typeface="Calibri" panose="020F0502020204030204" pitchFamily="34" charset="0"/>
                <a:sym typeface="Arial"/>
              </a:rPr>
              <a:t>[-75.5590994 -75.55329197 -75.60761079 ... 6.2178952 6.23426695 6.272697 ]</a:t>
            </a:r>
            <a:endParaRPr kumimoji="0" lang="es-AR"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grpSp>
        <p:nvGrpSpPr>
          <p:cNvPr id="15" name="Grupo 14">
            <a:extLst>
              <a:ext uri="{FF2B5EF4-FFF2-40B4-BE49-F238E27FC236}">
                <a16:creationId xmlns:a16="http://schemas.microsoft.com/office/drawing/2014/main" id="{A3C05E32-C3C5-4C6A-94D2-6B25A958E45B}"/>
              </a:ext>
            </a:extLst>
          </p:cNvPr>
          <p:cNvGrpSpPr/>
          <p:nvPr/>
        </p:nvGrpSpPr>
        <p:grpSpPr>
          <a:xfrm>
            <a:off x="45455" y="2090754"/>
            <a:ext cx="1997418" cy="3861638"/>
            <a:chOff x="45455" y="2090754"/>
            <a:chExt cx="1997418" cy="3861638"/>
          </a:xfrm>
        </p:grpSpPr>
        <p:sp>
          <p:nvSpPr>
            <p:cNvPr id="106" name="Google Shape;222;g12012b9d482_0_87">
              <a:extLst>
                <a:ext uri="{FF2B5EF4-FFF2-40B4-BE49-F238E27FC236}">
                  <a16:creationId xmlns:a16="http://schemas.microsoft.com/office/drawing/2014/main" id="{EA9B1886-D817-4105-A013-C845F0C4A8DE}"/>
                </a:ext>
              </a:extLst>
            </p:cNvPr>
            <p:cNvSpPr txBox="1"/>
            <p:nvPr/>
          </p:nvSpPr>
          <p:spPr>
            <a:xfrm>
              <a:off x="45455" y="3602418"/>
              <a:ext cx="1829237" cy="857425"/>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2400" b="0" i="0" u="none" strike="noStrike" kern="0" cap="none" spc="0" normalizeH="0" baseline="0" noProof="0" dirty="0">
                  <a:ln>
                    <a:noFill/>
                  </a:ln>
                  <a:solidFill>
                    <a:srgbClr val="000000"/>
                  </a:solidFill>
                  <a:effectLst/>
                  <a:uLnTx/>
                  <a:uFillTx/>
                  <a:latin typeface="Calibri"/>
                  <a:ea typeface="Calibri"/>
                  <a:cs typeface="Calibri"/>
                  <a:sym typeface="Calibri"/>
                </a:rPr>
                <a:t>Variables Cuantitativas</a:t>
              </a:r>
              <a:endParaRPr kumimoji="0" sz="40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25" name="Abrir llave 124">
              <a:extLst>
                <a:ext uri="{FF2B5EF4-FFF2-40B4-BE49-F238E27FC236}">
                  <a16:creationId xmlns:a16="http://schemas.microsoft.com/office/drawing/2014/main" id="{0A7E92B9-B291-4B2F-9D71-AE591E7FCA89}"/>
                </a:ext>
              </a:extLst>
            </p:cNvPr>
            <p:cNvSpPr/>
            <p:nvPr/>
          </p:nvSpPr>
          <p:spPr>
            <a:xfrm>
              <a:off x="1645320" y="2090754"/>
              <a:ext cx="397553" cy="386163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AR" sz="1400" b="0" i="0" u="none" strike="noStrike" kern="0" cap="none" spc="0" normalizeH="0" baseline="0" noProof="0">
                <a:ln>
                  <a:noFill/>
                </a:ln>
                <a:solidFill>
                  <a:srgbClr val="000000"/>
                </a:solidFill>
                <a:effectLst/>
                <a:uLnTx/>
                <a:uFillTx/>
                <a:latin typeface="Arial"/>
                <a:ea typeface="+mn-ea"/>
                <a:cs typeface="+mn-cs"/>
                <a:sym typeface="Arial"/>
              </a:endParaRPr>
            </a:p>
          </p:txBody>
        </p:sp>
      </p:grpSp>
    </p:spTree>
    <p:extLst>
      <p:ext uri="{BB962C8B-B14F-4D97-AF65-F5344CB8AC3E}">
        <p14:creationId xmlns:p14="http://schemas.microsoft.com/office/powerpoint/2010/main" val="1091770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8"/>
        <p:cNvGrpSpPr/>
        <p:nvPr/>
      </p:nvGrpSpPr>
      <p:grpSpPr>
        <a:xfrm>
          <a:off x="0" y="0"/>
          <a:ext cx="0" cy="0"/>
          <a:chOff x="0" y="0"/>
          <a:chExt cx="0" cy="0"/>
        </a:xfrm>
      </p:grpSpPr>
      <p:pic>
        <p:nvPicPr>
          <p:cNvPr id="189" name="Google Shape;189;p5"/>
          <p:cNvPicPr preferRelativeResize="0"/>
          <p:nvPr/>
        </p:nvPicPr>
        <p:blipFill>
          <a:blip r:embed="rId3">
            <a:alphaModFix/>
          </a:blip>
          <a:stretch>
            <a:fillRect/>
          </a:stretch>
        </p:blipFill>
        <p:spPr>
          <a:xfrm>
            <a:off x="152400" y="152400"/>
            <a:ext cx="12039599" cy="1358825"/>
          </a:xfrm>
          <a:prstGeom prst="rect">
            <a:avLst/>
          </a:prstGeom>
          <a:noFill/>
          <a:ln>
            <a:noFill/>
          </a:ln>
        </p:spPr>
      </p:pic>
      <p:pic>
        <p:nvPicPr>
          <p:cNvPr id="190" name="Google Shape;190;p5"/>
          <p:cNvPicPr preferRelativeResize="0"/>
          <p:nvPr/>
        </p:nvPicPr>
        <p:blipFill>
          <a:blip r:embed="rId4">
            <a:alphaModFix/>
          </a:blip>
          <a:stretch>
            <a:fillRect/>
          </a:stretch>
        </p:blipFill>
        <p:spPr>
          <a:xfrm>
            <a:off x="388225" y="1550349"/>
            <a:ext cx="9832600" cy="2656900"/>
          </a:xfrm>
          <a:prstGeom prst="rect">
            <a:avLst/>
          </a:prstGeom>
          <a:noFill/>
          <a:ln>
            <a:noFill/>
          </a:ln>
        </p:spPr>
      </p:pic>
      <p:pic>
        <p:nvPicPr>
          <p:cNvPr id="191" name="Google Shape;191;p5"/>
          <p:cNvPicPr preferRelativeResize="0"/>
          <p:nvPr/>
        </p:nvPicPr>
        <p:blipFill>
          <a:blip r:embed="rId5">
            <a:alphaModFix/>
          </a:blip>
          <a:stretch>
            <a:fillRect/>
          </a:stretch>
        </p:blipFill>
        <p:spPr>
          <a:xfrm>
            <a:off x="1633450" y="4246381"/>
            <a:ext cx="5172886" cy="2583494"/>
          </a:xfrm>
          <a:prstGeom prst="rect">
            <a:avLst/>
          </a:prstGeom>
          <a:noFill/>
          <a:ln>
            <a:noFill/>
          </a:ln>
        </p:spPr>
      </p:pic>
      <p:sp>
        <p:nvSpPr>
          <p:cNvPr id="192" name="Google Shape;192;p5"/>
          <p:cNvSpPr txBox="1"/>
          <p:nvPr/>
        </p:nvSpPr>
        <p:spPr>
          <a:xfrm>
            <a:off x="10220825" y="1877225"/>
            <a:ext cx="19296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AR" sz="1900">
                <a:latin typeface="Calibri"/>
                <a:ea typeface="Calibri"/>
                <a:cs typeface="Calibri"/>
                <a:sym typeface="Calibri"/>
              </a:rPr>
              <a:t>El incidente </a:t>
            </a:r>
            <a:endParaRPr sz="1900">
              <a:latin typeface="Calibri"/>
              <a:ea typeface="Calibri"/>
              <a:cs typeface="Calibri"/>
              <a:sym typeface="Calibri"/>
            </a:endParaRPr>
          </a:p>
          <a:p>
            <a:pPr marL="0" lvl="0" indent="0" algn="l" rtl="0">
              <a:spcBef>
                <a:spcPts val="0"/>
              </a:spcBef>
              <a:spcAft>
                <a:spcPts val="0"/>
              </a:spcAft>
              <a:buNone/>
            </a:pPr>
            <a:r>
              <a:rPr lang="es-AR" sz="1900">
                <a:latin typeface="Calibri"/>
                <a:ea typeface="Calibri"/>
                <a:cs typeface="Calibri"/>
                <a:sym typeface="Calibri"/>
              </a:rPr>
              <a:t>más frecuente es </a:t>
            </a:r>
            <a:endParaRPr sz="1900">
              <a:latin typeface="Calibri"/>
              <a:ea typeface="Calibri"/>
              <a:cs typeface="Calibri"/>
              <a:sym typeface="Calibri"/>
            </a:endParaRPr>
          </a:p>
          <a:p>
            <a:pPr marL="0" lvl="0" indent="0" algn="l" rtl="0">
              <a:spcBef>
                <a:spcPts val="0"/>
              </a:spcBef>
              <a:spcAft>
                <a:spcPts val="0"/>
              </a:spcAft>
              <a:buNone/>
            </a:pPr>
            <a:r>
              <a:rPr lang="es-AR" sz="1900">
                <a:latin typeface="Calibri"/>
                <a:ea typeface="Calibri"/>
                <a:cs typeface="Calibri"/>
                <a:sym typeface="Calibri"/>
              </a:rPr>
              <a:t>Choque</a:t>
            </a:r>
            <a:endParaRPr sz="1900">
              <a:latin typeface="Calibri"/>
              <a:ea typeface="Calibri"/>
              <a:cs typeface="Calibri"/>
              <a:sym typeface="Calibri"/>
            </a:endParaRPr>
          </a:p>
        </p:txBody>
      </p:sp>
      <p:sp>
        <p:nvSpPr>
          <p:cNvPr id="193" name="Google Shape;193;p5"/>
          <p:cNvSpPr txBox="1"/>
          <p:nvPr/>
        </p:nvSpPr>
        <p:spPr>
          <a:xfrm>
            <a:off x="7461725" y="4556275"/>
            <a:ext cx="3372000" cy="2147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Clr>
                <a:schemeClr val="dk1"/>
              </a:buClr>
              <a:buSzPts val="1100"/>
              <a:buFont typeface="Arial"/>
              <a:buNone/>
            </a:pPr>
            <a:r>
              <a:rPr lang="es-AR" sz="1800">
                <a:latin typeface="Calibri"/>
                <a:ea typeface="Calibri"/>
                <a:cs typeface="Calibri"/>
                <a:sym typeface="Calibri"/>
              </a:rPr>
              <a:t>La ocurrencia de incidentes se distribuye de manera uniforme para cualquier día de la semana con una leve baja los días domingos.</a:t>
            </a:r>
            <a:endParaRPr sz="1800">
              <a:latin typeface="Calibri"/>
              <a:ea typeface="Calibri"/>
              <a:cs typeface="Calibri"/>
              <a:sym typeface="Calibri"/>
            </a:endParaRPr>
          </a:p>
          <a:p>
            <a:pPr marL="0" lvl="0" indent="0" algn="l" rtl="0">
              <a:spcBef>
                <a:spcPts val="1200"/>
              </a:spcBef>
              <a:spcAft>
                <a:spcPts val="0"/>
              </a:spcAft>
              <a:buNone/>
            </a:pP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97"/>
        <p:cNvGrpSpPr/>
        <p:nvPr/>
      </p:nvGrpSpPr>
      <p:grpSpPr>
        <a:xfrm>
          <a:off x="0" y="0"/>
          <a:ext cx="0" cy="0"/>
          <a:chOff x="0" y="0"/>
          <a:chExt cx="0" cy="0"/>
        </a:xfrm>
      </p:grpSpPr>
      <p:pic>
        <p:nvPicPr>
          <p:cNvPr id="198" name="Google Shape;198;p6"/>
          <p:cNvPicPr preferRelativeResize="0"/>
          <p:nvPr/>
        </p:nvPicPr>
        <p:blipFill>
          <a:blip r:embed="rId3">
            <a:alphaModFix/>
          </a:blip>
          <a:stretch>
            <a:fillRect/>
          </a:stretch>
        </p:blipFill>
        <p:spPr>
          <a:xfrm>
            <a:off x="237300" y="180725"/>
            <a:ext cx="8953500" cy="2800350"/>
          </a:xfrm>
          <a:prstGeom prst="rect">
            <a:avLst/>
          </a:prstGeom>
          <a:noFill/>
          <a:ln>
            <a:noFill/>
          </a:ln>
        </p:spPr>
      </p:pic>
      <p:pic>
        <p:nvPicPr>
          <p:cNvPr id="199" name="Google Shape;199;p6"/>
          <p:cNvPicPr preferRelativeResize="0"/>
          <p:nvPr/>
        </p:nvPicPr>
        <p:blipFill>
          <a:blip r:embed="rId4">
            <a:alphaModFix/>
          </a:blip>
          <a:stretch>
            <a:fillRect/>
          </a:stretch>
        </p:blipFill>
        <p:spPr>
          <a:xfrm>
            <a:off x="4642625" y="3907000"/>
            <a:ext cx="7309300" cy="2648913"/>
          </a:xfrm>
          <a:prstGeom prst="rect">
            <a:avLst/>
          </a:prstGeom>
          <a:noFill/>
          <a:ln>
            <a:noFill/>
          </a:ln>
        </p:spPr>
      </p:pic>
      <p:sp>
        <p:nvSpPr>
          <p:cNvPr id="200" name="Google Shape;200;p6"/>
          <p:cNvSpPr txBox="1"/>
          <p:nvPr/>
        </p:nvSpPr>
        <p:spPr>
          <a:xfrm>
            <a:off x="9291750" y="380300"/>
            <a:ext cx="2801700" cy="240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AR" sz="1800">
                <a:solidFill>
                  <a:schemeClr val="dk1"/>
                </a:solidFill>
                <a:latin typeface="Calibri"/>
                <a:ea typeface="Calibri"/>
                <a:cs typeface="Calibri"/>
                <a:sym typeface="Calibri"/>
              </a:rPr>
              <a:t>Identificamos en el gráfico de barras una distribución casi uniforme de cantidad de incidentes para cualquier mes del año</a:t>
            </a:r>
            <a:r>
              <a:rPr lang="es-AR" sz="1800">
                <a:solidFill>
                  <a:schemeClr val="dk1"/>
                </a:solidFill>
              </a:rPr>
              <a:t>, </a:t>
            </a:r>
            <a:r>
              <a:rPr lang="es-AR" sz="1800">
                <a:solidFill>
                  <a:schemeClr val="dk1"/>
                </a:solidFill>
                <a:latin typeface="Calibri"/>
                <a:ea typeface="Calibri"/>
                <a:cs typeface="Calibri"/>
                <a:sym typeface="Calibri"/>
              </a:rPr>
              <a:t>levemente sobresalen los meses de Agosto y Septiembre.</a:t>
            </a:r>
            <a:endParaRPr sz="2100">
              <a:latin typeface="Calibri"/>
              <a:ea typeface="Calibri"/>
              <a:cs typeface="Calibri"/>
              <a:sym typeface="Calibri"/>
            </a:endParaRPr>
          </a:p>
        </p:txBody>
      </p:sp>
      <p:sp>
        <p:nvSpPr>
          <p:cNvPr id="201" name="Google Shape;201;p6"/>
          <p:cNvSpPr txBox="1"/>
          <p:nvPr/>
        </p:nvSpPr>
        <p:spPr>
          <a:xfrm>
            <a:off x="896150" y="3999750"/>
            <a:ext cx="3320400" cy="184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AR" sz="1800">
                <a:latin typeface="Calibri"/>
                <a:ea typeface="Calibri"/>
                <a:cs typeface="Calibri"/>
                <a:sym typeface="Calibri"/>
              </a:rPr>
              <a:t>En cuanto a la frecuencia de incidentes por sexo, la ocurrencia de los mismos en el sexo Masculino es más del doble que los incidentes que sufre el sexo Femenino.</a:t>
            </a: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05"/>
        <p:cNvGrpSpPr/>
        <p:nvPr/>
      </p:nvGrpSpPr>
      <p:grpSpPr>
        <a:xfrm>
          <a:off x="0" y="0"/>
          <a:ext cx="0" cy="0"/>
          <a:chOff x="0" y="0"/>
          <a:chExt cx="0" cy="0"/>
        </a:xfrm>
      </p:grpSpPr>
      <p:pic>
        <p:nvPicPr>
          <p:cNvPr id="206" name="Google Shape;206;p7"/>
          <p:cNvPicPr preferRelativeResize="0"/>
          <p:nvPr/>
        </p:nvPicPr>
        <p:blipFill>
          <a:blip r:embed="rId3">
            <a:alphaModFix/>
          </a:blip>
          <a:stretch>
            <a:fillRect/>
          </a:stretch>
        </p:blipFill>
        <p:spPr>
          <a:xfrm>
            <a:off x="312150" y="209000"/>
            <a:ext cx="7170249" cy="2972125"/>
          </a:xfrm>
          <a:prstGeom prst="rect">
            <a:avLst/>
          </a:prstGeom>
          <a:noFill/>
          <a:ln>
            <a:noFill/>
          </a:ln>
        </p:spPr>
      </p:pic>
      <p:sp>
        <p:nvSpPr>
          <p:cNvPr id="207" name="Google Shape;207;p7"/>
          <p:cNvSpPr txBox="1"/>
          <p:nvPr/>
        </p:nvSpPr>
        <p:spPr>
          <a:xfrm>
            <a:off x="8169225" y="971625"/>
            <a:ext cx="3575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AR" sz="1800">
                <a:latin typeface="Calibri"/>
                <a:ea typeface="Calibri"/>
                <a:cs typeface="Calibri"/>
                <a:sym typeface="Calibri"/>
              </a:rPr>
              <a:t>Variable: ‘Gravedad_victima’</a:t>
            </a:r>
            <a:endParaRPr sz="1800">
              <a:latin typeface="Calibri"/>
              <a:ea typeface="Calibri"/>
              <a:cs typeface="Calibri"/>
              <a:sym typeface="Calibri"/>
            </a:endParaRPr>
          </a:p>
          <a:p>
            <a:pPr marL="0" lvl="0" indent="0" algn="l" rtl="0">
              <a:spcBef>
                <a:spcPts val="0"/>
              </a:spcBef>
              <a:spcAft>
                <a:spcPts val="0"/>
              </a:spcAft>
              <a:buNone/>
            </a:pPr>
            <a:r>
              <a:rPr lang="es-AR" sz="1800">
                <a:latin typeface="Calibri"/>
                <a:ea typeface="Calibri"/>
                <a:cs typeface="Calibri"/>
                <a:sym typeface="Calibri"/>
              </a:rPr>
              <a:t>Conteo de la cantidad de ‘Heridos’ y ‘Muertos’ en  los incidentes viales.</a:t>
            </a:r>
            <a:endParaRPr sz="1800">
              <a:latin typeface="Calibri"/>
              <a:ea typeface="Calibri"/>
              <a:cs typeface="Calibri"/>
              <a:sym typeface="Calibri"/>
            </a:endParaRPr>
          </a:p>
        </p:txBody>
      </p:sp>
      <p:pic>
        <p:nvPicPr>
          <p:cNvPr id="208" name="Google Shape;208;p7"/>
          <p:cNvPicPr preferRelativeResize="0"/>
          <p:nvPr/>
        </p:nvPicPr>
        <p:blipFill>
          <a:blip r:embed="rId4">
            <a:alphaModFix/>
          </a:blip>
          <a:stretch>
            <a:fillRect/>
          </a:stretch>
        </p:blipFill>
        <p:spPr>
          <a:xfrm>
            <a:off x="86350" y="3903725"/>
            <a:ext cx="6111326" cy="2387025"/>
          </a:xfrm>
          <a:prstGeom prst="rect">
            <a:avLst/>
          </a:prstGeom>
          <a:noFill/>
          <a:ln>
            <a:noFill/>
          </a:ln>
        </p:spPr>
      </p:pic>
      <p:pic>
        <p:nvPicPr>
          <p:cNvPr id="209" name="Google Shape;209;p7"/>
          <p:cNvPicPr preferRelativeResize="0"/>
          <p:nvPr/>
        </p:nvPicPr>
        <p:blipFill>
          <a:blip r:embed="rId5">
            <a:alphaModFix/>
          </a:blip>
          <a:stretch>
            <a:fillRect/>
          </a:stretch>
        </p:blipFill>
        <p:spPr>
          <a:xfrm>
            <a:off x="6148750" y="3903725"/>
            <a:ext cx="6043250" cy="2387025"/>
          </a:xfrm>
          <a:prstGeom prst="rect">
            <a:avLst/>
          </a:prstGeom>
          <a:noFill/>
          <a:ln>
            <a:noFill/>
          </a:ln>
        </p:spPr>
      </p:pic>
      <p:sp>
        <p:nvSpPr>
          <p:cNvPr id="210" name="Google Shape;210;p7"/>
          <p:cNvSpPr txBox="1"/>
          <p:nvPr/>
        </p:nvSpPr>
        <p:spPr>
          <a:xfrm>
            <a:off x="3680499" y="3348000"/>
            <a:ext cx="4312800" cy="5079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s-AR" sz="2100" u="sng">
                <a:latin typeface="Calibri"/>
                <a:ea typeface="Calibri"/>
                <a:cs typeface="Calibri"/>
                <a:sym typeface="Calibri"/>
              </a:rPr>
              <a:t>Boxplot de variables numéricas</a:t>
            </a:r>
            <a:endParaRPr sz="2100" u="sng">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4"/>
        <p:cNvGrpSpPr/>
        <p:nvPr/>
      </p:nvGrpSpPr>
      <p:grpSpPr>
        <a:xfrm>
          <a:off x="0" y="0"/>
          <a:ext cx="0" cy="0"/>
          <a:chOff x="0" y="0"/>
          <a:chExt cx="0" cy="0"/>
        </a:xfrm>
      </p:grpSpPr>
      <p:pic>
        <p:nvPicPr>
          <p:cNvPr id="215" name="Google Shape;215;g1202824852d_0_0"/>
          <p:cNvPicPr preferRelativeResize="0"/>
          <p:nvPr/>
        </p:nvPicPr>
        <p:blipFill>
          <a:blip r:embed="rId3">
            <a:alphaModFix/>
          </a:blip>
          <a:stretch>
            <a:fillRect/>
          </a:stretch>
        </p:blipFill>
        <p:spPr>
          <a:xfrm>
            <a:off x="193350" y="152400"/>
            <a:ext cx="8461094" cy="6553200"/>
          </a:xfrm>
          <a:prstGeom prst="rect">
            <a:avLst/>
          </a:prstGeom>
          <a:noFill/>
          <a:ln>
            <a:noFill/>
          </a:ln>
        </p:spPr>
      </p:pic>
      <p:sp>
        <p:nvSpPr>
          <p:cNvPr id="216" name="Google Shape;216;g1202824852d_0_0"/>
          <p:cNvSpPr txBox="1"/>
          <p:nvPr/>
        </p:nvSpPr>
        <p:spPr>
          <a:xfrm>
            <a:off x="8843175" y="2462100"/>
            <a:ext cx="28635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AR" sz="1800">
                <a:latin typeface="Calibri"/>
                <a:ea typeface="Calibri"/>
                <a:cs typeface="Calibri"/>
                <a:sym typeface="Calibri"/>
              </a:rPr>
              <a:t> En la columna ‘Edad’ se acotó la edad a menores de 100 años.</a:t>
            </a:r>
            <a:endParaRPr sz="1800">
              <a:latin typeface="Calibri"/>
              <a:ea typeface="Calibri"/>
              <a:cs typeface="Calibri"/>
              <a:sym typeface="Calibri"/>
            </a:endParaRPr>
          </a:p>
          <a:p>
            <a:pPr marL="0" lvl="0" indent="0" algn="l" rtl="0">
              <a:spcBef>
                <a:spcPts val="0"/>
              </a:spcBef>
              <a:spcAft>
                <a:spcPts val="0"/>
              </a:spcAft>
              <a:buNone/>
            </a:pPr>
            <a:r>
              <a:rPr lang="es-AR" sz="1800">
                <a:latin typeface="Calibri"/>
                <a:ea typeface="Calibri"/>
                <a:cs typeface="Calibri"/>
                <a:sym typeface="Calibri"/>
              </a:rPr>
              <a:t> Son 556 registros mayores a 100 años.</a:t>
            </a:r>
            <a:endParaRPr sz="18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0"/>
        <p:cNvGrpSpPr/>
        <p:nvPr/>
      </p:nvGrpSpPr>
      <p:grpSpPr>
        <a:xfrm>
          <a:off x="0" y="0"/>
          <a:ext cx="0" cy="0"/>
          <a:chOff x="0" y="0"/>
          <a:chExt cx="0" cy="0"/>
        </a:xfrm>
      </p:grpSpPr>
      <p:sp>
        <p:nvSpPr>
          <p:cNvPr id="221" name="Google Shape;221;p8"/>
          <p:cNvSpPr txBox="1"/>
          <p:nvPr/>
        </p:nvSpPr>
        <p:spPr>
          <a:xfrm>
            <a:off x="7839050" y="594300"/>
            <a:ext cx="4095900" cy="471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AR">
                <a:latin typeface="Calibri"/>
                <a:ea typeface="Calibri"/>
                <a:cs typeface="Calibri"/>
                <a:sym typeface="Calibri"/>
              </a:rPr>
              <a:t>Detalle de la frecuencia de la Clase de Incidente por Comuna.</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s-AR">
                <a:latin typeface="Calibri"/>
                <a:ea typeface="Calibri"/>
                <a:cs typeface="Calibri"/>
                <a:sym typeface="Calibri"/>
              </a:rPr>
              <a:t>La Comuna con más cantidad de incidentes viales por atropello, choque y caída de ocupante  es  “La Candelaria”.</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s-AR">
                <a:latin typeface="Calibri"/>
                <a:ea typeface="Calibri"/>
                <a:cs typeface="Calibri"/>
                <a:sym typeface="Calibri"/>
              </a:rPr>
              <a:t>La Comuna con menos incidentes es “Corregimiento de San Sebastián de Palmitas”.</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222" name="Google Shape;222;p8"/>
          <p:cNvPicPr preferRelativeResize="0"/>
          <p:nvPr/>
        </p:nvPicPr>
        <p:blipFill>
          <a:blip r:embed="rId3">
            <a:alphaModFix/>
          </a:blip>
          <a:stretch>
            <a:fillRect/>
          </a:stretch>
        </p:blipFill>
        <p:spPr>
          <a:xfrm>
            <a:off x="9167875" y="4390053"/>
            <a:ext cx="1500200" cy="1042822"/>
          </a:xfrm>
          <a:prstGeom prst="rect">
            <a:avLst/>
          </a:prstGeom>
          <a:noFill/>
          <a:ln>
            <a:noFill/>
          </a:ln>
        </p:spPr>
      </p:pic>
      <p:pic>
        <p:nvPicPr>
          <p:cNvPr id="223" name="Google Shape;223;p8"/>
          <p:cNvPicPr preferRelativeResize="0"/>
          <p:nvPr/>
        </p:nvPicPr>
        <p:blipFill>
          <a:blip r:embed="rId4">
            <a:alphaModFix/>
          </a:blip>
          <a:stretch>
            <a:fillRect/>
          </a:stretch>
        </p:blipFill>
        <p:spPr>
          <a:xfrm>
            <a:off x="9167865" y="2198725"/>
            <a:ext cx="1438275" cy="1085850"/>
          </a:xfrm>
          <a:prstGeom prst="rect">
            <a:avLst/>
          </a:prstGeom>
          <a:noFill/>
          <a:ln>
            <a:noFill/>
          </a:ln>
        </p:spPr>
      </p:pic>
      <p:pic>
        <p:nvPicPr>
          <p:cNvPr id="224" name="Google Shape;224;p8"/>
          <p:cNvPicPr preferRelativeResize="0"/>
          <p:nvPr/>
        </p:nvPicPr>
        <p:blipFill>
          <a:blip r:embed="rId5">
            <a:alphaModFix/>
          </a:blip>
          <a:stretch>
            <a:fillRect/>
          </a:stretch>
        </p:blipFill>
        <p:spPr>
          <a:xfrm>
            <a:off x="152400" y="152400"/>
            <a:ext cx="6868018" cy="6553200"/>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8BCDEB"/>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2520</Words>
  <Application>Microsoft Office PowerPoint</Application>
  <PresentationFormat>Panorámica</PresentationFormat>
  <Paragraphs>136</Paragraphs>
  <Slides>14</Slides>
  <Notes>14</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14</vt:i4>
      </vt:variant>
    </vt:vector>
  </HeadingPairs>
  <TitlesOfParts>
    <vt:vector size="24" baseType="lpstr">
      <vt:lpstr>Montserrat</vt:lpstr>
      <vt:lpstr>Calibri</vt:lpstr>
      <vt:lpstr>Lustria</vt:lpstr>
      <vt:lpstr>Arial</vt:lpstr>
      <vt:lpstr>Times New Roman</vt:lpstr>
      <vt:lpstr>Calibri Light</vt:lpstr>
      <vt:lpstr>Book Antiqua</vt:lpstr>
      <vt:lpstr>Courier New</vt:lpstr>
      <vt:lpstr>Tema de Office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Exploración y Curación de Datos</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Admins</dc:creator>
  <cp:lastModifiedBy>Admins</cp:lastModifiedBy>
  <cp:revision>8</cp:revision>
  <dcterms:created xsi:type="dcterms:W3CDTF">2022-06-18T18:06:46Z</dcterms:created>
  <dcterms:modified xsi:type="dcterms:W3CDTF">2022-06-30T00:00:11Z</dcterms:modified>
</cp:coreProperties>
</file>